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358" r:id="rId5"/>
    <p:sldId id="340" r:id="rId6"/>
    <p:sldId id="354" r:id="rId7"/>
    <p:sldId id="357" r:id="rId8"/>
    <p:sldId id="356" r:id="rId9"/>
    <p:sldId id="355" r:id="rId10"/>
    <p:sldId id="350" r:id="rId11"/>
    <p:sldId id="349" r:id="rId12"/>
    <p:sldId id="351" r:id="rId13"/>
    <p:sldId id="352" r:id="rId14"/>
    <p:sldId id="342" r:id="rId15"/>
    <p:sldId id="353" r:id="rId16"/>
    <p:sldId id="346" r:id="rId17"/>
    <p:sldId id="347"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4693"/>
    <a:srgbClr val="F376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BE2A80D-D5B9-4FA3-A8A0-B33AF85611F7}" v="106" dt="2023-04-18T15:20:58.09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2" autoAdjust="0"/>
    <p:restoredTop sz="94660"/>
  </p:normalViewPr>
  <p:slideViewPr>
    <p:cSldViewPr snapToGrid="0">
      <p:cViewPr varScale="1">
        <p:scale>
          <a:sx n="88" d="100"/>
          <a:sy n="88" d="100"/>
        </p:scale>
        <p:origin x="466" y="6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Donahue" userId="75a22906-9dd0-4f95-92c8-9217def97d8f" providerId="ADAL" clId="{ABE2A80D-D5B9-4FA3-A8A0-B33AF85611F7}"/>
    <pc:docChg chg="custSel addSld modSld">
      <pc:chgData name="David Donahue" userId="75a22906-9dd0-4f95-92c8-9217def97d8f" providerId="ADAL" clId="{ABE2A80D-D5B9-4FA3-A8A0-B33AF85611F7}" dt="2023-04-18T19:33:02.619" v="89" actId="22"/>
      <pc:docMkLst>
        <pc:docMk/>
      </pc:docMkLst>
      <pc:sldChg chg="modSp mod">
        <pc:chgData name="David Donahue" userId="75a22906-9dd0-4f95-92c8-9217def97d8f" providerId="ADAL" clId="{ABE2A80D-D5B9-4FA3-A8A0-B33AF85611F7}" dt="2023-04-18T19:19:24.038" v="85" actId="20577"/>
        <pc:sldMkLst>
          <pc:docMk/>
          <pc:sldMk cId="340989900" sldId="340"/>
        </pc:sldMkLst>
        <pc:spChg chg="mod">
          <ac:chgData name="David Donahue" userId="75a22906-9dd0-4f95-92c8-9217def97d8f" providerId="ADAL" clId="{ABE2A80D-D5B9-4FA3-A8A0-B33AF85611F7}" dt="2023-04-18T19:19:24.038" v="85" actId="20577"/>
          <ac:spMkLst>
            <pc:docMk/>
            <pc:sldMk cId="340989900" sldId="340"/>
            <ac:spMk id="4" creationId="{F66AEF66-37CE-4481-EE4F-44D2EBE72E23}"/>
          </ac:spMkLst>
        </pc:spChg>
      </pc:sldChg>
      <pc:sldChg chg="modSp mod">
        <pc:chgData name="David Donahue" userId="75a22906-9dd0-4f95-92c8-9217def97d8f" providerId="ADAL" clId="{ABE2A80D-D5B9-4FA3-A8A0-B33AF85611F7}" dt="2023-04-18T15:30:20.487" v="5" actId="403"/>
        <pc:sldMkLst>
          <pc:docMk/>
          <pc:sldMk cId="85018129" sldId="346"/>
        </pc:sldMkLst>
        <pc:spChg chg="mod">
          <ac:chgData name="David Donahue" userId="75a22906-9dd0-4f95-92c8-9217def97d8f" providerId="ADAL" clId="{ABE2A80D-D5B9-4FA3-A8A0-B33AF85611F7}" dt="2023-04-18T15:30:20.487" v="5" actId="403"/>
          <ac:spMkLst>
            <pc:docMk/>
            <pc:sldMk cId="85018129" sldId="346"/>
            <ac:spMk id="6" creationId="{773940B5-86DE-87A5-2D5A-5572B547D877}"/>
          </ac:spMkLst>
        </pc:spChg>
      </pc:sldChg>
      <pc:sldChg chg="addSp delSp new mod">
        <pc:chgData name="David Donahue" userId="75a22906-9dd0-4f95-92c8-9217def97d8f" providerId="ADAL" clId="{ABE2A80D-D5B9-4FA3-A8A0-B33AF85611F7}" dt="2023-04-18T19:33:02.619" v="89" actId="22"/>
        <pc:sldMkLst>
          <pc:docMk/>
          <pc:sldMk cId="2904949081" sldId="358"/>
        </pc:sldMkLst>
        <pc:spChg chg="del">
          <ac:chgData name="David Donahue" userId="75a22906-9dd0-4f95-92c8-9217def97d8f" providerId="ADAL" clId="{ABE2A80D-D5B9-4FA3-A8A0-B33AF85611F7}" dt="2023-04-18T19:32:58.833" v="87" actId="478"/>
          <ac:spMkLst>
            <pc:docMk/>
            <pc:sldMk cId="2904949081" sldId="358"/>
            <ac:spMk id="2" creationId="{AC344F2C-2E3D-1873-AC24-D51703DD6A0E}"/>
          </ac:spMkLst>
        </pc:spChg>
        <pc:spChg chg="del">
          <ac:chgData name="David Donahue" userId="75a22906-9dd0-4f95-92c8-9217def97d8f" providerId="ADAL" clId="{ABE2A80D-D5B9-4FA3-A8A0-B33AF85611F7}" dt="2023-04-18T19:33:00.504" v="88" actId="478"/>
          <ac:spMkLst>
            <pc:docMk/>
            <pc:sldMk cId="2904949081" sldId="358"/>
            <ac:spMk id="3" creationId="{6C0969B4-83A8-37E7-A4F2-4FF3E88B2419}"/>
          </ac:spMkLst>
        </pc:spChg>
        <pc:picChg chg="add">
          <ac:chgData name="David Donahue" userId="75a22906-9dd0-4f95-92c8-9217def97d8f" providerId="ADAL" clId="{ABE2A80D-D5B9-4FA3-A8A0-B33AF85611F7}" dt="2023-04-18T19:33:02.619" v="89" actId="22"/>
          <ac:picMkLst>
            <pc:docMk/>
            <pc:sldMk cId="2904949081" sldId="358"/>
            <ac:picMk id="5" creationId="{D0F3B0EC-FC47-498C-2438-E828472FABE5}"/>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AD7A0-4357-4356-ADB7-F4F68471AF3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1101A5B-5D29-4BDF-9943-8B01EB6F599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754198E-618B-4D41-A90F-7F162FF502FB}"/>
              </a:ext>
            </a:extLst>
          </p:cNvPr>
          <p:cNvSpPr>
            <a:spLocks noGrp="1"/>
          </p:cNvSpPr>
          <p:nvPr>
            <p:ph type="dt" sz="half" idx="10"/>
          </p:nvPr>
        </p:nvSpPr>
        <p:spPr/>
        <p:txBody>
          <a:bodyPr/>
          <a:lstStyle/>
          <a:p>
            <a:fld id="{8BF46F76-6BB4-4035-A082-89885F0E59C1}" type="datetimeFigureOut">
              <a:rPr lang="en-US" smtClean="0"/>
              <a:t>5/3/2023</a:t>
            </a:fld>
            <a:endParaRPr lang="en-US" dirty="0"/>
          </a:p>
        </p:txBody>
      </p:sp>
      <p:sp>
        <p:nvSpPr>
          <p:cNvPr id="5" name="Footer Placeholder 4">
            <a:extLst>
              <a:ext uri="{FF2B5EF4-FFF2-40B4-BE49-F238E27FC236}">
                <a16:creationId xmlns:a16="http://schemas.microsoft.com/office/drawing/2014/main" id="{99B6358D-5DBE-4514-AB44-A01B172A7B4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E165BF1-9308-4711-BA3A-AF2B50546902}"/>
              </a:ext>
            </a:extLst>
          </p:cNvPr>
          <p:cNvSpPr>
            <a:spLocks noGrp="1"/>
          </p:cNvSpPr>
          <p:nvPr>
            <p:ph type="sldNum" sz="quarter" idx="12"/>
          </p:nvPr>
        </p:nvSpPr>
        <p:spPr/>
        <p:txBody>
          <a:bodyPr/>
          <a:lstStyle/>
          <a:p>
            <a:fld id="{80193156-73F9-463C-B19C-20B968DC1072}" type="slidenum">
              <a:rPr lang="en-US" smtClean="0"/>
              <a:t>‹#›</a:t>
            </a:fld>
            <a:endParaRPr lang="en-US" dirty="0"/>
          </a:p>
        </p:txBody>
      </p:sp>
    </p:spTree>
    <p:extLst>
      <p:ext uri="{BB962C8B-B14F-4D97-AF65-F5344CB8AC3E}">
        <p14:creationId xmlns:p14="http://schemas.microsoft.com/office/powerpoint/2010/main" val="33654906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3DA6B-7944-4183-A28F-5353E198189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A14E00C-4EF3-44B0-B2BF-3F685CD59CF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6C30B8-1946-4D16-9443-A41F4A5C1811}"/>
              </a:ext>
            </a:extLst>
          </p:cNvPr>
          <p:cNvSpPr>
            <a:spLocks noGrp="1"/>
          </p:cNvSpPr>
          <p:nvPr>
            <p:ph type="dt" sz="half" idx="10"/>
          </p:nvPr>
        </p:nvSpPr>
        <p:spPr/>
        <p:txBody>
          <a:bodyPr/>
          <a:lstStyle/>
          <a:p>
            <a:fld id="{8BF46F76-6BB4-4035-A082-89885F0E59C1}" type="datetimeFigureOut">
              <a:rPr lang="en-US" smtClean="0"/>
              <a:t>5/3/2023</a:t>
            </a:fld>
            <a:endParaRPr lang="en-US" dirty="0"/>
          </a:p>
        </p:txBody>
      </p:sp>
      <p:sp>
        <p:nvSpPr>
          <p:cNvPr id="5" name="Footer Placeholder 4">
            <a:extLst>
              <a:ext uri="{FF2B5EF4-FFF2-40B4-BE49-F238E27FC236}">
                <a16:creationId xmlns:a16="http://schemas.microsoft.com/office/drawing/2014/main" id="{FF8C1652-BBD2-4820-B486-2274BB252A0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E086D3D-1F20-46DC-AE9F-84690C323F4E}"/>
              </a:ext>
            </a:extLst>
          </p:cNvPr>
          <p:cNvSpPr>
            <a:spLocks noGrp="1"/>
          </p:cNvSpPr>
          <p:nvPr>
            <p:ph type="sldNum" sz="quarter" idx="12"/>
          </p:nvPr>
        </p:nvSpPr>
        <p:spPr/>
        <p:txBody>
          <a:bodyPr/>
          <a:lstStyle/>
          <a:p>
            <a:fld id="{80193156-73F9-463C-B19C-20B968DC1072}" type="slidenum">
              <a:rPr lang="en-US" smtClean="0"/>
              <a:t>‹#›</a:t>
            </a:fld>
            <a:endParaRPr lang="en-US" dirty="0"/>
          </a:p>
        </p:txBody>
      </p:sp>
    </p:spTree>
    <p:extLst>
      <p:ext uri="{BB962C8B-B14F-4D97-AF65-F5344CB8AC3E}">
        <p14:creationId xmlns:p14="http://schemas.microsoft.com/office/powerpoint/2010/main" val="13754756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3BBA678-0D93-4D2E-A01A-1C6B5DC80B2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9AE4536-3964-490A-884E-6816CE8CCA8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40DFEC-A6FB-4ECE-ADE5-0FBB6AD2CF8B}"/>
              </a:ext>
            </a:extLst>
          </p:cNvPr>
          <p:cNvSpPr>
            <a:spLocks noGrp="1"/>
          </p:cNvSpPr>
          <p:nvPr>
            <p:ph type="dt" sz="half" idx="10"/>
          </p:nvPr>
        </p:nvSpPr>
        <p:spPr/>
        <p:txBody>
          <a:bodyPr/>
          <a:lstStyle/>
          <a:p>
            <a:fld id="{8BF46F76-6BB4-4035-A082-89885F0E59C1}" type="datetimeFigureOut">
              <a:rPr lang="en-US" smtClean="0"/>
              <a:t>5/3/2023</a:t>
            </a:fld>
            <a:endParaRPr lang="en-US" dirty="0"/>
          </a:p>
        </p:txBody>
      </p:sp>
      <p:sp>
        <p:nvSpPr>
          <p:cNvPr id="5" name="Footer Placeholder 4">
            <a:extLst>
              <a:ext uri="{FF2B5EF4-FFF2-40B4-BE49-F238E27FC236}">
                <a16:creationId xmlns:a16="http://schemas.microsoft.com/office/drawing/2014/main" id="{7DA989C4-7C6F-4706-A3F3-BCD3356BA67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6399625-F45D-4937-A430-D8523134FDBE}"/>
              </a:ext>
            </a:extLst>
          </p:cNvPr>
          <p:cNvSpPr>
            <a:spLocks noGrp="1"/>
          </p:cNvSpPr>
          <p:nvPr>
            <p:ph type="sldNum" sz="quarter" idx="12"/>
          </p:nvPr>
        </p:nvSpPr>
        <p:spPr/>
        <p:txBody>
          <a:bodyPr/>
          <a:lstStyle/>
          <a:p>
            <a:fld id="{80193156-73F9-463C-B19C-20B968DC1072}" type="slidenum">
              <a:rPr lang="en-US" smtClean="0"/>
              <a:t>‹#›</a:t>
            </a:fld>
            <a:endParaRPr lang="en-US" dirty="0"/>
          </a:p>
        </p:txBody>
      </p:sp>
    </p:spTree>
    <p:extLst>
      <p:ext uri="{BB962C8B-B14F-4D97-AF65-F5344CB8AC3E}">
        <p14:creationId xmlns:p14="http://schemas.microsoft.com/office/powerpoint/2010/main" val="650954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71D68-AC09-40E4-B3CF-54A0A56663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1D2F546-8B47-4CC3-810A-EDAFDCF31DE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2D6AA9-CB7C-4D79-B391-5DED6BF67675}"/>
              </a:ext>
            </a:extLst>
          </p:cNvPr>
          <p:cNvSpPr>
            <a:spLocks noGrp="1"/>
          </p:cNvSpPr>
          <p:nvPr>
            <p:ph type="dt" sz="half" idx="10"/>
          </p:nvPr>
        </p:nvSpPr>
        <p:spPr/>
        <p:txBody>
          <a:bodyPr/>
          <a:lstStyle/>
          <a:p>
            <a:fld id="{8BF46F76-6BB4-4035-A082-89885F0E59C1}" type="datetimeFigureOut">
              <a:rPr lang="en-US" smtClean="0"/>
              <a:t>5/3/2023</a:t>
            </a:fld>
            <a:endParaRPr lang="en-US" dirty="0"/>
          </a:p>
        </p:txBody>
      </p:sp>
      <p:sp>
        <p:nvSpPr>
          <p:cNvPr id="5" name="Footer Placeholder 4">
            <a:extLst>
              <a:ext uri="{FF2B5EF4-FFF2-40B4-BE49-F238E27FC236}">
                <a16:creationId xmlns:a16="http://schemas.microsoft.com/office/drawing/2014/main" id="{94DE5B15-C333-40A3-ADAF-DE412022CDB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EC96892-7050-49F0-834D-B8E5FC0C8023}"/>
              </a:ext>
            </a:extLst>
          </p:cNvPr>
          <p:cNvSpPr>
            <a:spLocks noGrp="1"/>
          </p:cNvSpPr>
          <p:nvPr>
            <p:ph type="sldNum" sz="quarter" idx="12"/>
          </p:nvPr>
        </p:nvSpPr>
        <p:spPr/>
        <p:txBody>
          <a:bodyPr/>
          <a:lstStyle/>
          <a:p>
            <a:fld id="{80193156-73F9-463C-B19C-20B968DC1072}" type="slidenum">
              <a:rPr lang="en-US" smtClean="0"/>
              <a:t>‹#›</a:t>
            </a:fld>
            <a:endParaRPr lang="en-US" dirty="0"/>
          </a:p>
        </p:txBody>
      </p:sp>
    </p:spTree>
    <p:extLst>
      <p:ext uri="{BB962C8B-B14F-4D97-AF65-F5344CB8AC3E}">
        <p14:creationId xmlns:p14="http://schemas.microsoft.com/office/powerpoint/2010/main" val="1830349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92293-3699-428E-A52A-507E3344EA8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8D9EC27-290E-4604-834F-F46BFA053B9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CE0B2D1-FACD-4178-88D8-A42484BD9EF1}"/>
              </a:ext>
            </a:extLst>
          </p:cNvPr>
          <p:cNvSpPr>
            <a:spLocks noGrp="1"/>
          </p:cNvSpPr>
          <p:nvPr>
            <p:ph type="dt" sz="half" idx="10"/>
          </p:nvPr>
        </p:nvSpPr>
        <p:spPr/>
        <p:txBody>
          <a:bodyPr/>
          <a:lstStyle/>
          <a:p>
            <a:fld id="{8BF46F76-6BB4-4035-A082-89885F0E59C1}" type="datetimeFigureOut">
              <a:rPr lang="en-US" smtClean="0"/>
              <a:t>5/3/2023</a:t>
            </a:fld>
            <a:endParaRPr lang="en-US" dirty="0"/>
          </a:p>
        </p:txBody>
      </p:sp>
      <p:sp>
        <p:nvSpPr>
          <p:cNvPr id="5" name="Footer Placeholder 4">
            <a:extLst>
              <a:ext uri="{FF2B5EF4-FFF2-40B4-BE49-F238E27FC236}">
                <a16:creationId xmlns:a16="http://schemas.microsoft.com/office/drawing/2014/main" id="{D1DE8472-4FAF-4FE6-864A-2E2218EB3E1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9E3B6D1-6528-4D08-BBDA-D3787AEE69D3}"/>
              </a:ext>
            </a:extLst>
          </p:cNvPr>
          <p:cNvSpPr>
            <a:spLocks noGrp="1"/>
          </p:cNvSpPr>
          <p:nvPr>
            <p:ph type="sldNum" sz="quarter" idx="12"/>
          </p:nvPr>
        </p:nvSpPr>
        <p:spPr/>
        <p:txBody>
          <a:bodyPr/>
          <a:lstStyle/>
          <a:p>
            <a:fld id="{80193156-73F9-463C-B19C-20B968DC1072}" type="slidenum">
              <a:rPr lang="en-US" smtClean="0"/>
              <a:t>‹#›</a:t>
            </a:fld>
            <a:endParaRPr lang="en-US" dirty="0"/>
          </a:p>
        </p:txBody>
      </p:sp>
    </p:spTree>
    <p:extLst>
      <p:ext uri="{BB962C8B-B14F-4D97-AF65-F5344CB8AC3E}">
        <p14:creationId xmlns:p14="http://schemas.microsoft.com/office/powerpoint/2010/main" val="3431235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1EE82-E56C-4B65-BAB5-C1E69C177B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5B8D514-CDA7-4EDF-A6AA-1E5D4F34F7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648F56A-D2A0-49CF-BCE6-80CCD15C593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41ACD49-1072-41DA-8D6C-F59689D240D4}"/>
              </a:ext>
            </a:extLst>
          </p:cNvPr>
          <p:cNvSpPr>
            <a:spLocks noGrp="1"/>
          </p:cNvSpPr>
          <p:nvPr>
            <p:ph type="dt" sz="half" idx="10"/>
          </p:nvPr>
        </p:nvSpPr>
        <p:spPr/>
        <p:txBody>
          <a:bodyPr/>
          <a:lstStyle/>
          <a:p>
            <a:fld id="{8BF46F76-6BB4-4035-A082-89885F0E59C1}" type="datetimeFigureOut">
              <a:rPr lang="en-US" smtClean="0"/>
              <a:t>5/3/2023</a:t>
            </a:fld>
            <a:endParaRPr lang="en-US" dirty="0"/>
          </a:p>
        </p:txBody>
      </p:sp>
      <p:sp>
        <p:nvSpPr>
          <p:cNvPr id="6" name="Footer Placeholder 5">
            <a:extLst>
              <a:ext uri="{FF2B5EF4-FFF2-40B4-BE49-F238E27FC236}">
                <a16:creationId xmlns:a16="http://schemas.microsoft.com/office/drawing/2014/main" id="{839AD4F9-356D-4750-AE78-C4C22EB4DDA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2BD8E8E-1D02-4745-A1FE-0647B8A3B38B}"/>
              </a:ext>
            </a:extLst>
          </p:cNvPr>
          <p:cNvSpPr>
            <a:spLocks noGrp="1"/>
          </p:cNvSpPr>
          <p:nvPr>
            <p:ph type="sldNum" sz="quarter" idx="12"/>
          </p:nvPr>
        </p:nvSpPr>
        <p:spPr/>
        <p:txBody>
          <a:bodyPr/>
          <a:lstStyle/>
          <a:p>
            <a:fld id="{80193156-73F9-463C-B19C-20B968DC1072}" type="slidenum">
              <a:rPr lang="en-US" smtClean="0"/>
              <a:t>‹#›</a:t>
            </a:fld>
            <a:endParaRPr lang="en-US" dirty="0"/>
          </a:p>
        </p:txBody>
      </p:sp>
    </p:spTree>
    <p:extLst>
      <p:ext uri="{BB962C8B-B14F-4D97-AF65-F5344CB8AC3E}">
        <p14:creationId xmlns:p14="http://schemas.microsoft.com/office/powerpoint/2010/main" val="3042816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8732D-74A8-4DD9-A925-57EBCB66DA3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9AE80E2-8D58-4F95-AD68-D949E1E271D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AEEE172-A4A7-4B0C-8C21-ED1CAEE055A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E46FB63-56CE-46AA-B2C2-B04CB1FC86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09723D2-58E2-4ACB-B8F9-9E1E48BA0BB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D6FCF3A-0A88-4375-B41E-83366A3075E8}"/>
              </a:ext>
            </a:extLst>
          </p:cNvPr>
          <p:cNvSpPr>
            <a:spLocks noGrp="1"/>
          </p:cNvSpPr>
          <p:nvPr>
            <p:ph type="dt" sz="half" idx="10"/>
          </p:nvPr>
        </p:nvSpPr>
        <p:spPr/>
        <p:txBody>
          <a:bodyPr/>
          <a:lstStyle/>
          <a:p>
            <a:fld id="{8BF46F76-6BB4-4035-A082-89885F0E59C1}" type="datetimeFigureOut">
              <a:rPr lang="en-US" smtClean="0"/>
              <a:t>5/3/2023</a:t>
            </a:fld>
            <a:endParaRPr lang="en-US" dirty="0"/>
          </a:p>
        </p:txBody>
      </p:sp>
      <p:sp>
        <p:nvSpPr>
          <p:cNvPr id="8" name="Footer Placeholder 7">
            <a:extLst>
              <a:ext uri="{FF2B5EF4-FFF2-40B4-BE49-F238E27FC236}">
                <a16:creationId xmlns:a16="http://schemas.microsoft.com/office/drawing/2014/main" id="{EC8AA9E9-0588-4DFA-ADF4-0EBAE61A531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1724AFE0-6F71-4569-ACB4-BB0097B5E7B8}"/>
              </a:ext>
            </a:extLst>
          </p:cNvPr>
          <p:cNvSpPr>
            <a:spLocks noGrp="1"/>
          </p:cNvSpPr>
          <p:nvPr>
            <p:ph type="sldNum" sz="quarter" idx="12"/>
          </p:nvPr>
        </p:nvSpPr>
        <p:spPr/>
        <p:txBody>
          <a:bodyPr/>
          <a:lstStyle/>
          <a:p>
            <a:fld id="{80193156-73F9-463C-B19C-20B968DC1072}" type="slidenum">
              <a:rPr lang="en-US" smtClean="0"/>
              <a:t>‹#›</a:t>
            </a:fld>
            <a:endParaRPr lang="en-US" dirty="0"/>
          </a:p>
        </p:txBody>
      </p:sp>
    </p:spTree>
    <p:extLst>
      <p:ext uri="{BB962C8B-B14F-4D97-AF65-F5344CB8AC3E}">
        <p14:creationId xmlns:p14="http://schemas.microsoft.com/office/powerpoint/2010/main" val="2065148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DEEF4-4E0D-41C4-8F6A-0FDD8D1978C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1EF7EF5-5DE6-47B8-902E-050259F81038}"/>
              </a:ext>
            </a:extLst>
          </p:cNvPr>
          <p:cNvSpPr>
            <a:spLocks noGrp="1"/>
          </p:cNvSpPr>
          <p:nvPr>
            <p:ph type="dt" sz="half" idx="10"/>
          </p:nvPr>
        </p:nvSpPr>
        <p:spPr/>
        <p:txBody>
          <a:bodyPr/>
          <a:lstStyle/>
          <a:p>
            <a:fld id="{8BF46F76-6BB4-4035-A082-89885F0E59C1}" type="datetimeFigureOut">
              <a:rPr lang="en-US" smtClean="0"/>
              <a:t>5/3/2023</a:t>
            </a:fld>
            <a:endParaRPr lang="en-US" dirty="0"/>
          </a:p>
        </p:txBody>
      </p:sp>
      <p:sp>
        <p:nvSpPr>
          <p:cNvPr id="4" name="Footer Placeholder 3">
            <a:extLst>
              <a:ext uri="{FF2B5EF4-FFF2-40B4-BE49-F238E27FC236}">
                <a16:creationId xmlns:a16="http://schemas.microsoft.com/office/drawing/2014/main" id="{4EDB8410-F370-4753-87B1-80F2ECCE528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C5C57DF0-E559-481D-8DEA-637959A68195}"/>
              </a:ext>
            </a:extLst>
          </p:cNvPr>
          <p:cNvSpPr>
            <a:spLocks noGrp="1"/>
          </p:cNvSpPr>
          <p:nvPr>
            <p:ph type="sldNum" sz="quarter" idx="12"/>
          </p:nvPr>
        </p:nvSpPr>
        <p:spPr/>
        <p:txBody>
          <a:bodyPr/>
          <a:lstStyle/>
          <a:p>
            <a:fld id="{80193156-73F9-463C-B19C-20B968DC1072}" type="slidenum">
              <a:rPr lang="en-US" smtClean="0"/>
              <a:t>‹#›</a:t>
            </a:fld>
            <a:endParaRPr lang="en-US" dirty="0"/>
          </a:p>
        </p:txBody>
      </p:sp>
    </p:spTree>
    <p:extLst>
      <p:ext uri="{BB962C8B-B14F-4D97-AF65-F5344CB8AC3E}">
        <p14:creationId xmlns:p14="http://schemas.microsoft.com/office/powerpoint/2010/main" val="38003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3F9DB7C-BCAC-458F-B9DA-751F5CBE2DFA}"/>
              </a:ext>
            </a:extLst>
          </p:cNvPr>
          <p:cNvSpPr>
            <a:spLocks noGrp="1"/>
          </p:cNvSpPr>
          <p:nvPr>
            <p:ph type="dt" sz="half" idx="10"/>
          </p:nvPr>
        </p:nvSpPr>
        <p:spPr/>
        <p:txBody>
          <a:bodyPr/>
          <a:lstStyle/>
          <a:p>
            <a:fld id="{8BF46F76-6BB4-4035-A082-89885F0E59C1}" type="datetimeFigureOut">
              <a:rPr lang="en-US" smtClean="0"/>
              <a:t>5/3/2023</a:t>
            </a:fld>
            <a:endParaRPr lang="en-US" dirty="0"/>
          </a:p>
        </p:txBody>
      </p:sp>
      <p:sp>
        <p:nvSpPr>
          <p:cNvPr id="3" name="Footer Placeholder 2">
            <a:extLst>
              <a:ext uri="{FF2B5EF4-FFF2-40B4-BE49-F238E27FC236}">
                <a16:creationId xmlns:a16="http://schemas.microsoft.com/office/drawing/2014/main" id="{F0B35354-A0C7-474C-AB60-4A9175A9839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EBB4DA5-5B76-48F0-AB61-5C9DB77A65C6}"/>
              </a:ext>
            </a:extLst>
          </p:cNvPr>
          <p:cNvSpPr>
            <a:spLocks noGrp="1"/>
          </p:cNvSpPr>
          <p:nvPr>
            <p:ph type="sldNum" sz="quarter" idx="12"/>
          </p:nvPr>
        </p:nvSpPr>
        <p:spPr/>
        <p:txBody>
          <a:bodyPr/>
          <a:lstStyle/>
          <a:p>
            <a:fld id="{80193156-73F9-463C-B19C-20B968DC1072}" type="slidenum">
              <a:rPr lang="en-US" smtClean="0"/>
              <a:t>‹#›</a:t>
            </a:fld>
            <a:endParaRPr lang="en-US" dirty="0"/>
          </a:p>
        </p:txBody>
      </p:sp>
    </p:spTree>
    <p:extLst>
      <p:ext uri="{BB962C8B-B14F-4D97-AF65-F5344CB8AC3E}">
        <p14:creationId xmlns:p14="http://schemas.microsoft.com/office/powerpoint/2010/main" val="4144497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50044-9BF1-4F7F-904A-AD0C670FBF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87788FE-9F05-4AFE-9C5A-3AA16C87FC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F82E8B0-0DA9-42FF-B7D9-C496BA2C4B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9DF479-9348-476A-A8FC-D87DD439CB6D}"/>
              </a:ext>
            </a:extLst>
          </p:cNvPr>
          <p:cNvSpPr>
            <a:spLocks noGrp="1"/>
          </p:cNvSpPr>
          <p:nvPr>
            <p:ph type="dt" sz="half" idx="10"/>
          </p:nvPr>
        </p:nvSpPr>
        <p:spPr/>
        <p:txBody>
          <a:bodyPr/>
          <a:lstStyle/>
          <a:p>
            <a:fld id="{8BF46F76-6BB4-4035-A082-89885F0E59C1}" type="datetimeFigureOut">
              <a:rPr lang="en-US" smtClean="0"/>
              <a:t>5/3/2023</a:t>
            </a:fld>
            <a:endParaRPr lang="en-US" dirty="0"/>
          </a:p>
        </p:txBody>
      </p:sp>
      <p:sp>
        <p:nvSpPr>
          <p:cNvPr id="6" name="Footer Placeholder 5">
            <a:extLst>
              <a:ext uri="{FF2B5EF4-FFF2-40B4-BE49-F238E27FC236}">
                <a16:creationId xmlns:a16="http://schemas.microsoft.com/office/drawing/2014/main" id="{B426D2BD-EB68-4AB8-AC8D-4C5E93461C0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A507D86-4062-4D0A-A415-572C4089A612}"/>
              </a:ext>
            </a:extLst>
          </p:cNvPr>
          <p:cNvSpPr>
            <a:spLocks noGrp="1"/>
          </p:cNvSpPr>
          <p:nvPr>
            <p:ph type="sldNum" sz="quarter" idx="12"/>
          </p:nvPr>
        </p:nvSpPr>
        <p:spPr/>
        <p:txBody>
          <a:bodyPr/>
          <a:lstStyle/>
          <a:p>
            <a:fld id="{80193156-73F9-463C-B19C-20B968DC1072}" type="slidenum">
              <a:rPr lang="en-US" smtClean="0"/>
              <a:t>‹#›</a:t>
            </a:fld>
            <a:endParaRPr lang="en-US" dirty="0"/>
          </a:p>
        </p:txBody>
      </p:sp>
    </p:spTree>
    <p:extLst>
      <p:ext uri="{BB962C8B-B14F-4D97-AF65-F5344CB8AC3E}">
        <p14:creationId xmlns:p14="http://schemas.microsoft.com/office/powerpoint/2010/main" val="3408073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8D01E-A869-475E-8D01-DA33D5385E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F80D840-3FAB-4524-BD01-4AC55BB972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DB3E1DCC-C39B-4B99-9A4C-434AC81079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3605199-4B36-44C9-80F8-8C96B1B0E0C9}"/>
              </a:ext>
            </a:extLst>
          </p:cNvPr>
          <p:cNvSpPr>
            <a:spLocks noGrp="1"/>
          </p:cNvSpPr>
          <p:nvPr>
            <p:ph type="dt" sz="half" idx="10"/>
          </p:nvPr>
        </p:nvSpPr>
        <p:spPr/>
        <p:txBody>
          <a:bodyPr/>
          <a:lstStyle/>
          <a:p>
            <a:fld id="{8BF46F76-6BB4-4035-A082-89885F0E59C1}" type="datetimeFigureOut">
              <a:rPr lang="en-US" smtClean="0"/>
              <a:t>5/3/2023</a:t>
            </a:fld>
            <a:endParaRPr lang="en-US" dirty="0"/>
          </a:p>
        </p:txBody>
      </p:sp>
      <p:sp>
        <p:nvSpPr>
          <p:cNvPr id="6" name="Footer Placeholder 5">
            <a:extLst>
              <a:ext uri="{FF2B5EF4-FFF2-40B4-BE49-F238E27FC236}">
                <a16:creationId xmlns:a16="http://schemas.microsoft.com/office/drawing/2014/main" id="{60B34542-C8BD-4AB8-B993-9A85790EF59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58BAA99-197F-4F38-8CC2-5ADAC4A8F1E8}"/>
              </a:ext>
            </a:extLst>
          </p:cNvPr>
          <p:cNvSpPr>
            <a:spLocks noGrp="1"/>
          </p:cNvSpPr>
          <p:nvPr>
            <p:ph type="sldNum" sz="quarter" idx="12"/>
          </p:nvPr>
        </p:nvSpPr>
        <p:spPr/>
        <p:txBody>
          <a:bodyPr/>
          <a:lstStyle/>
          <a:p>
            <a:fld id="{80193156-73F9-463C-B19C-20B968DC1072}" type="slidenum">
              <a:rPr lang="en-US" smtClean="0"/>
              <a:t>‹#›</a:t>
            </a:fld>
            <a:endParaRPr lang="en-US" dirty="0"/>
          </a:p>
        </p:txBody>
      </p:sp>
    </p:spTree>
    <p:extLst>
      <p:ext uri="{BB962C8B-B14F-4D97-AF65-F5344CB8AC3E}">
        <p14:creationId xmlns:p14="http://schemas.microsoft.com/office/powerpoint/2010/main" val="2504705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FAE661-CAC7-4B09-8FDA-B4AD752038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243FD78-51F4-4907-8E03-00254476C85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898628-1D8A-44E7-8875-7D2F45949E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F46F76-6BB4-4035-A082-89885F0E59C1}" type="datetimeFigureOut">
              <a:rPr lang="en-US" smtClean="0"/>
              <a:t>5/3/2023</a:t>
            </a:fld>
            <a:endParaRPr lang="en-US" dirty="0"/>
          </a:p>
        </p:txBody>
      </p:sp>
      <p:sp>
        <p:nvSpPr>
          <p:cNvPr id="5" name="Footer Placeholder 4">
            <a:extLst>
              <a:ext uri="{FF2B5EF4-FFF2-40B4-BE49-F238E27FC236}">
                <a16:creationId xmlns:a16="http://schemas.microsoft.com/office/drawing/2014/main" id="{CECC74EF-DEF2-4D19-AB5A-854FED3DB8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90EEB991-3AAD-4A53-ACDA-AA31F520D38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193156-73F9-463C-B19C-20B968DC1072}" type="slidenum">
              <a:rPr lang="en-US" smtClean="0"/>
              <a:t>‹#›</a:t>
            </a:fld>
            <a:endParaRPr lang="en-US" dirty="0"/>
          </a:p>
        </p:txBody>
      </p:sp>
    </p:spTree>
    <p:extLst>
      <p:ext uri="{BB962C8B-B14F-4D97-AF65-F5344CB8AC3E}">
        <p14:creationId xmlns:p14="http://schemas.microsoft.com/office/powerpoint/2010/main" val="30565093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s://www.cms.gov/files/document/exhibit-359-11102022.pdf"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https://www.cms.gov/files/document/exhibit-358-11102022.pdf" TargetMode="External"/><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0F3B0EC-FC47-498C-2438-E828472FABE5}"/>
              </a:ext>
            </a:extLst>
          </p:cNvPr>
          <p:cNvPicPr>
            <a:picLocks noChangeAspect="1"/>
          </p:cNvPicPr>
          <p:nvPr/>
        </p:nvPicPr>
        <p:blipFill>
          <a:blip r:embed="rId2"/>
          <a:stretch>
            <a:fillRect/>
          </a:stretch>
        </p:blipFill>
        <p:spPr>
          <a:xfrm>
            <a:off x="0" y="186447"/>
            <a:ext cx="12192000" cy="6485106"/>
          </a:xfrm>
          <a:prstGeom prst="rect">
            <a:avLst/>
          </a:prstGeom>
        </p:spPr>
      </p:pic>
    </p:spTree>
    <p:extLst>
      <p:ext uri="{BB962C8B-B14F-4D97-AF65-F5344CB8AC3E}">
        <p14:creationId xmlns:p14="http://schemas.microsoft.com/office/powerpoint/2010/main" val="29049490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bird&#10;&#10;Description automatically generated">
            <a:extLst>
              <a:ext uri="{FF2B5EF4-FFF2-40B4-BE49-F238E27FC236}">
                <a16:creationId xmlns:a16="http://schemas.microsoft.com/office/drawing/2014/main" id="{BF1D94BA-0A80-4BA3-907B-CB87702597FB}"/>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0" y="6401839"/>
            <a:ext cx="12192000" cy="458993"/>
          </a:xfrm>
          <a:prstGeom prst="rect">
            <a:avLst/>
          </a:prstGeom>
        </p:spPr>
      </p:pic>
      <p:pic>
        <p:nvPicPr>
          <p:cNvPr id="5" name="Picture 4" descr="A picture containing sitting, large&#10;&#10;Description automatically generated">
            <a:extLst>
              <a:ext uri="{FF2B5EF4-FFF2-40B4-BE49-F238E27FC236}">
                <a16:creationId xmlns:a16="http://schemas.microsoft.com/office/drawing/2014/main" id="{2C380936-1D4C-4EDF-8C03-26629C82CD3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2177826"/>
          </a:xfrm>
          <a:prstGeom prst="rect">
            <a:avLst/>
          </a:prstGeom>
        </p:spPr>
      </p:pic>
      <p:pic>
        <p:nvPicPr>
          <p:cNvPr id="78" name="Picture 77" descr="A picture containing drawing&#10;&#10;Description automatically generated">
            <a:extLst>
              <a:ext uri="{FF2B5EF4-FFF2-40B4-BE49-F238E27FC236}">
                <a16:creationId xmlns:a16="http://schemas.microsoft.com/office/drawing/2014/main" id="{BF9963A2-36A2-47D7-9B22-1CB80C984511}"/>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3869058" y="2930166"/>
            <a:ext cx="1801124" cy="997667"/>
          </a:xfrm>
          <a:prstGeom prst="rect">
            <a:avLst/>
          </a:prstGeom>
        </p:spPr>
      </p:pic>
      <p:sp>
        <p:nvSpPr>
          <p:cNvPr id="48" name="TextBox 47">
            <a:extLst>
              <a:ext uri="{FF2B5EF4-FFF2-40B4-BE49-F238E27FC236}">
                <a16:creationId xmlns:a16="http://schemas.microsoft.com/office/drawing/2014/main" id="{1ABBDC39-EE99-45AE-82CF-E172816B8A78}"/>
              </a:ext>
            </a:extLst>
          </p:cNvPr>
          <p:cNvSpPr txBox="1"/>
          <p:nvPr/>
        </p:nvSpPr>
        <p:spPr>
          <a:xfrm>
            <a:off x="831866" y="1266086"/>
            <a:ext cx="10981113" cy="923330"/>
          </a:xfrm>
          <a:prstGeom prst="rect">
            <a:avLst/>
          </a:prstGeom>
          <a:noFill/>
        </p:spPr>
        <p:txBody>
          <a:bodyPr wrap="square" rtlCol="0">
            <a:spAutoFit/>
          </a:bodyPr>
          <a:lstStyle/>
          <a:p>
            <a:pPr marL="285750" indent="-285750">
              <a:buFont typeface="Arial" panose="020B0604020202020204" pitchFamily="34" charset="0"/>
              <a:buChar char="•"/>
            </a:pPr>
            <a:endParaRPr lang="en-US" dirty="0"/>
          </a:p>
          <a:p>
            <a:pPr algn="ctr"/>
            <a:endParaRPr lang="en-US" dirty="0"/>
          </a:p>
          <a:p>
            <a:pPr algn="ctr"/>
            <a:endParaRPr lang="en-US" dirty="0"/>
          </a:p>
        </p:txBody>
      </p:sp>
      <p:sp>
        <p:nvSpPr>
          <p:cNvPr id="10" name="TextBox 9">
            <a:extLst>
              <a:ext uri="{FF2B5EF4-FFF2-40B4-BE49-F238E27FC236}">
                <a16:creationId xmlns:a16="http://schemas.microsoft.com/office/drawing/2014/main" id="{8EC28725-11E5-434F-B9AA-90A9F51B55A6}"/>
              </a:ext>
            </a:extLst>
          </p:cNvPr>
          <p:cNvSpPr txBox="1"/>
          <p:nvPr/>
        </p:nvSpPr>
        <p:spPr>
          <a:xfrm>
            <a:off x="656705" y="6463295"/>
            <a:ext cx="3496301" cy="369332"/>
          </a:xfrm>
          <a:prstGeom prst="rect">
            <a:avLst/>
          </a:prstGeom>
          <a:noFill/>
        </p:spPr>
        <p:txBody>
          <a:bodyPr wrap="square" rtlCol="0">
            <a:spAutoFit/>
          </a:bodyPr>
          <a:lstStyle/>
          <a:p>
            <a:r>
              <a:rPr lang="en-US" dirty="0">
                <a:solidFill>
                  <a:schemeClr val="bg1"/>
                </a:solidFill>
              </a:rPr>
              <a:t>Protect People &amp; Promote Business</a:t>
            </a:r>
          </a:p>
        </p:txBody>
      </p:sp>
      <p:pic>
        <p:nvPicPr>
          <p:cNvPr id="8" name="Picture 7" descr="Logo, company name&#10;&#10;Description automatically generated">
            <a:extLst>
              <a:ext uri="{FF2B5EF4-FFF2-40B4-BE49-F238E27FC236}">
                <a16:creationId xmlns:a16="http://schemas.microsoft.com/office/drawing/2014/main" id="{861F97E0-31E1-4A3F-8F48-268150045CC6}"/>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142995" y="6505685"/>
            <a:ext cx="513710" cy="284551"/>
          </a:xfrm>
          <a:prstGeom prst="rect">
            <a:avLst/>
          </a:prstGeom>
        </p:spPr>
      </p:pic>
      <p:sp>
        <p:nvSpPr>
          <p:cNvPr id="2" name="Title 1">
            <a:extLst>
              <a:ext uri="{FF2B5EF4-FFF2-40B4-BE49-F238E27FC236}">
                <a16:creationId xmlns:a16="http://schemas.microsoft.com/office/drawing/2014/main" id="{E5E4DCFC-7B38-D21D-00DA-D15A73EA07C5}"/>
              </a:ext>
            </a:extLst>
          </p:cNvPr>
          <p:cNvSpPr>
            <a:spLocks noGrp="1"/>
          </p:cNvSpPr>
          <p:nvPr>
            <p:ph type="title"/>
          </p:nvPr>
        </p:nvSpPr>
        <p:spPr>
          <a:xfrm>
            <a:off x="838200" y="1351096"/>
            <a:ext cx="10515600" cy="1325563"/>
          </a:xfrm>
        </p:spPr>
        <p:txBody>
          <a:bodyPr/>
          <a:lstStyle/>
          <a:p>
            <a:r>
              <a:rPr lang="en-US" dirty="0"/>
              <a:t>Documents during survey</a:t>
            </a:r>
          </a:p>
        </p:txBody>
      </p:sp>
      <p:sp>
        <p:nvSpPr>
          <p:cNvPr id="3" name="Content Placeholder 2">
            <a:extLst>
              <a:ext uri="{FF2B5EF4-FFF2-40B4-BE49-F238E27FC236}">
                <a16:creationId xmlns:a16="http://schemas.microsoft.com/office/drawing/2014/main" id="{590A3159-266E-A00D-DC2E-9579E53FB814}"/>
              </a:ext>
            </a:extLst>
          </p:cNvPr>
          <p:cNvSpPr>
            <a:spLocks noGrp="1"/>
          </p:cNvSpPr>
          <p:nvPr>
            <p:ph idx="1"/>
          </p:nvPr>
        </p:nvSpPr>
        <p:spPr>
          <a:xfrm>
            <a:off x="838200" y="2399169"/>
            <a:ext cx="10515600" cy="3777794"/>
          </a:xfrm>
        </p:spPr>
        <p:txBody>
          <a:bodyPr>
            <a:normAutofit/>
          </a:bodyPr>
          <a:lstStyle/>
          <a:p>
            <a:r>
              <a:rPr lang="en-US" sz="2400" dirty="0">
                <a:effectLst/>
                <a:latin typeface="Calibri" panose="020F0502020204030204" pitchFamily="34" charset="0"/>
                <a:ea typeface="Calibri" panose="020F0502020204030204" pitchFamily="34" charset="0"/>
                <a:cs typeface="Times New Roman" panose="02020603050405020304" pitchFamily="18" charset="0"/>
              </a:rPr>
              <a:t>All surveys should be completely paperless</a:t>
            </a:r>
          </a:p>
          <a:p>
            <a:r>
              <a:rPr lang="en-US" sz="2400" dirty="0">
                <a:effectLst/>
                <a:latin typeface="Calibri" panose="020F0502020204030204" pitchFamily="34" charset="0"/>
                <a:ea typeface="Calibri" panose="020F0502020204030204" pitchFamily="34" charset="0"/>
                <a:cs typeface="Times New Roman" panose="02020603050405020304" pitchFamily="18" charset="0"/>
              </a:rPr>
              <a:t>Have your EHR Information sheet update and available upon entrance</a:t>
            </a:r>
          </a:p>
        </p:txBody>
      </p:sp>
    </p:spTree>
    <p:extLst>
      <p:ext uri="{BB962C8B-B14F-4D97-AF65-F5344CB8AC3E}">
        <p14:creationId xmlns:p14="http://schemas.microsoft.com/office/powerpoint/2010/main" val="4478140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bird&#10;&#10;Description automatically generated">
            <a:extLst>
              <a:ext uri="{FF2B5EF4-FFF2-40B4-BE49-F238E27FC236}">
                <a16:creationId xmlns:a16="http://schemas.microsoft.com/office/drawing/2014/main" id="{BF1D94BA-0A80-4BA3-907B-CB87702597FB}"/>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0" y="6401839"/>
            <a:ext cx="12192000" cy="458993"/>
          </a:xfrm>
          <a:prstGeom prst="rect">
            <a:avLst/>
          </a:prstGeom>
        </p:spPr>
      </p:pic>
      <p:pic>
        <p:nvPicPr>
          <p:cNvPr id="5" name="Picture 4" descr="A picture containing sitting, large&#10;&#10;Description automatically generated">
            <a:extLst>
              <a:ext uri="{FF2B5EF4-FFF2-40B4-BE49-F238E27FC236}">
                <a16:creationId xmlns:a16="http://schemas.microsoft.com/office/drawing/2014/main" id="{2C380936-1D4C-4EDF-8C03-26629C82CD3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2177826"/>
          </a:xfrm>
          <a:prstGeom prst="rect">
            <a:avLst/>
          </a:prstGeom>
        </p:spPr>
      </p:pic>
      <p:pic>
        <p:nvPicPr>
          <p:cNvPr id="78" name="Picture 77" descr="A picture containing drawing&#10;&#10;Description automatically generated">
            <a:extLst>
              <a:ext uri="{FF2B5EF4-FFF2-40B4-BE49-F238E27FC236}">
                <a16:creationId xmlns:a16="http://schemas.microsoft.com/office/drawing/2014/main" id="{BF9963A2-36A2-47D7-9B22-1CB80C984511}"/>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3869058" y="2930166"/>
            <a:ext cx="1801124" cy="997667"/>
          </a:xfrm>
          <a:prstGeom prst="rect">
            <a:avLst/>
          </a:prstGeom>
        </p:spPr>
      </p:pic>
      <p:sp>
        <p:nvSpPr>
          <p:cNvPr id="10" name="TextBox 9">
            <a:extLst>
              <a:ext uri="{FF2B5EF4-FFF2-40B4-BE49-F238E27FC236}">
                <a16:creationId xmlns:a16="http://schemas.microsoft.com/office/drawing/2014/main" id="{8EC28725-11E5-434F-B9AA-90A9F51B55A6}"/>
              </a:ext>
            </a:extLst>
          </p:cNvPr>
          <p:cNvSpPr txBox="1"/>
          <p:nvPr/>
        </p:nvSpPr>
        <p:spPr>
          <a:xfrm>
            <a:off x="656705" y="6463295"/>
            <a:ext cx="3496301" cy="369332"/>
          </a:xfrm>
          <a:prstGeom prst="rect">
            <a:avLst/>
          </a:prstGeom>
          <a:noFill/>
        </p:spPr>
        <p:txBody>
          <a:bodyPr wrap="square" rtlCol="0">
            <a:spAutoFit/>
          </a:bodyPr>
          <a:lstStyle/>
          <a:p>
            <a:r>
              <a:rPr lang="en-US" dirty="0">
                <a:solidFill>
                  <a:schemeClr val="bg1"/>
                </a:solidFill>
              </a:rPr>
              <a:t>Protect People &amp; Promote Business</a:t>
            </a:r>
          </a:p>
        </p:txBody>
      </p:sp>
      <p:pic>
        <p:nvPicPr>
          <p:cNvPr id="8" name="Picture 7" descr="Logo, company name&#10;&#10;Description automatically generated">
            <a:extLst>
              <a:ext uri="{FF2B5EF4-FFF2-40B4-BE49-F238E27FC236}">
                <a16:creationId xmlns:a16="http://schemas.microsoft.com/office/drawing/2014/main" id="{861F97E0-31E1-4A3F-8F48-268150045CC6}"/>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142995" y="6505685"/>
            <a:ext cx="513710" cy="284551"/>
          </a:xfrm>
          <a:prstGeom prst="rect">
            <a:avLst/>
          </a:prstGeom>
        </p:spPr>
      </p:pic>
      <p:pic>
        <p:nvPicPr>
          <p:cNvPr id="13" name="Picture 12">
            <a:extLst>
              <a:ext uri="{FF2B5EF4-FFF2-40B4-BE49-F238E27FC236}">
                <a16:creationId xmlns:a16="http://schemas.microsoft.com/office/drawing/2014/main" id="{ACC9A106-378E-ECA0-B9F7-C18B02D322AF}"/>
              </a:ext>
            </a:extLst>
          </p:cNvPr>
          <p:cNvPicPr>
            <a:picLocks noChangeAspect="1"/>
          </p:cNvPicPr>
          <p:nvPr/>
        </p:nvPicPr>
        <p:blipFill>
          <a:blip r:embed="rId6"/>
          <a:stretch>
            <a:fillRect/>
          </a:stretch>
        </p:blipFill>
        <p:spPr>
          <a:xfrm>
            <a:off x="3081196" y="44312"/>
            <a:ext cx="6029608" cy="6769375"/>
          </a:xfrm>
          <a:prstGeom prst="rect">
            <a:avLst/>
          </a:prstGeom>
        </p:spPr>
      </p:pic>
    </p:spTree>
    <p:extLst>
      <p:ext uri="{BB962C8B-B14F-4D97-AF65-F5344CB8AC3E}">
        <p14:creationId xmlns:p14="http://schemas.microsoft.com/office/powerpoint/2010/main" val="8621400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bird&#10;&#10;Description automatically generated">
            <a:extLst>
              <a:ext uri="{FF2B5EF4-FFF2-40B4-BE49-F238E27FC236}">
                <a16:creationId xmlns:a16="http://schemas.microsoft.com/office/drawing/2014/main" id="{BF1D94BA-0A80-4BA3-907B-CB87702597FB}"/>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0" y="6401839"/>
            <a:ext cx="12192000" cy="458993"/>
          </a:xfrm>
          <a:prstGeom prst="rect">
            <a:avLst/>
          </a:prstGeom>
        </p:spPr>
      </p:pic>
      <p:pic>
        <p:nvPicPr>
          <p:cNvPr id="5" name="Picture 4" descr="A picture containing sitting, large&#10;&#10;Description automatically generated">
            <a:extLst>
              <a:ext uri="{FF2B5EF4-FFF2-40B4-BE49-F238E27FC236}">
                <a16:creationId xmlns:a16="http://schemas.microsoft.com/office/drawing/2014/main" id="{2C380936-1D4C-4EDF-8C03-26629C82CD3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2177826"/>
          </a:xfrm>
          <a:prstGeom prst="rect">
            <a:avLst/>
          </a:prstGeom>
        </p:spPr>
      </p:pic>
      <p:pic>
        <p:nvPicPr>
          <p:cNvPr id="78" name="Picture 77" descr="A picture containing drawing&#10;&#10;Description automatically generated">
            <a:extLst>
              <a:ext uri="{FF2B5EF4-FFF2-40B4-BE49-F238E27FC236}">
                <a16:creationId xmlns:a16="http://schemas.microsoft.com/office/drawing/2014/main" id="{BF9963A2-36A2-47D7-9B22-1CB80C984511}"/>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3869058" y="2930166"/>
            <a:ext cx="1801124" cy="997667"/>
          </a:xfrm>
          <a:prstGeom prst="rect">
            <a:avLst/>
          </a:prstGeom>
        </p:spPr>
      </p:pic>
      <p:sp>
        <p:nvSpPr>
          <p:cNvPr id="48" name="TextBox 47">
            <a:extLst>
              <a:ext uri="{FF2B5EF4-FFF2-40B4-BE49-F238E27FC236}">
                <a16:creationId xmlns:a16="http://schemas.microsoft.com/office/drawing/2014/main" id="{1ABBDC39-EE99-45AE-82CF-E172816B8A78}"/>
              </a:ext>
            </a:extLst>
          </p:cNvPr>
          <p:cNvSpPr txBox="1"/>
          <p:nvPr/>
        </p:nvSpPr>
        <p:spPr>
          <a:xfrm>
            <a:off x="831866" y="1266086"/>
            <a:ext cx="10981113" cy="923330"/>
          </a:xfrm>
          <a:prstGeom prst="rect">
            <a:avLst/>
          </a:prstGeom>
          <a:noFill/>
        </p:spPr>
        <p:txBody>
          <a:bodyPr wrap="square" rtlCol="0">
            <a:spAutoFit/>
          </a:bodyPr>
          <a:lstStyle/>
          <a:p>
            <a:pPr marL="285750" indent="-285750">
              <a:buFont typeface="Arial" panose="020B0604020202020204" pitchFamily="34" charset="0"/>
              <a:buChar char="•"/>
            </a:pPr>
            <a:endParaRPr lang="en-US" dirty="0"/>
          </a:p>
          <a:p>
            <a:pPr algn="ctr"/>
            <a:endParaRPr lang="en-US" dirty="0"/>
          </a:p>
          <a:p>
            <a:pPr algn="ctr"/>
            <a:endParaRPr lang="en-US" dirty="0"/>
          </a:p>
        </p:txBody>
      </p:sp>
      <p:sp>
        <p:nvSpPr>
          <p:cNvPr id="10" name="TextBox 9">
            <a:extLst>
              <a:ext uri="{FF2B5EF4-FFF2-40B4-BE49-F238E27FC236}">
                <a16:creationId xmlns:a16="http://schemas.microsoft.com/office/drawing/2014/main" id="{8EC28725-11E5-434F-B9AA-90A9F51B55A6}"/>
              </a:ext>
            </a:extLst>
          </p:cNvPr>
          <p:cNvSpPr txBox="1"/>
          <p:nvPr/>
        </p:nvSpPr>
        <p:spPr>
          <a:xfrm>
            <a:off x="656705" y="6463295"/>
            <a:ext cx="3496301" cy="369332"/>
          </a:xfrm>
          <a:prstGeom prst="rect">
            <a:avLst/>
          </a:prstGeom>
          <a:noFill/>
        </p:spPr>
        <p:txBody>
          <a:bodyPr wrap="square" rtlCol="0">
            <a:spAutoFit/>
          </a:bodyPr>
          <a:lstStyle/>
          <a:p>
            <a:r>
              <a:rPr lang="en-US" dirty="0">
                <a:solidFill>
                  <a:schemeClr val="bg1"/>
                </a:solidFill>
              </a:rPr>
              <a:t>Protect People &amp; Promote Business</a:t>
            </a:r>
          </a:p>
        </p:txBody>
      </p:sp>
      <p:pic>
        <p:nvPicPr>
          <p:cNvPr id="8" name="Picture 7" descr="Logo, company name&#10;&#10;Description automatically generated">
            <a:extLst>
              <a:ext uri="{FF2B5EF4-FFF2-40B4-BE49-F238E27FC236}">
                <a16:creationId xmlns:a16="http://schemas.microsoft.com/office/drawing/2014/main" id="{861F97E0-31E1-4A3F-8F48-268150045CC6}"/>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142995" y="6505685"/>
            <a:ext cx="513710" cy="284551"/>
          </a:xfrm>
          <a:prstGeom prst="rect">
            <a:avLst/>
          </a:prstGeom>
        </p:spPr>
      </p:pic>
      <p:sp>
        <p:nvSpPr>
          <p:cNvPr id="2" name="Title 1">
            <a:extLst>
              <a:ext uri="{FF2B5EF4-FFF2-40B4-BE49-F238E27FC236}">
                <a16:creationId xmlns:a16="http://schemas.microsoft.com/office/drawing/2014/main" id="{E5E4DCFC-7B38-D21D-00DA-D15A73EA07C5}"/>
              </a:ext>
            </a:extLst>
          </p:cNvPr>
          <p:cNvSpPr>
            <a:spLocks noGrp="1"/>
          </p:cNvSpPr>
          <p:nvPr>
            <p:ph type="title"/>
          </p:nvPr>
        </p:nvSpPr>
        <p:spPr>
          <a:xfrm>
            <a:off x="838200" y="1351096"/>
            <a:ext cx="10515600" cy="1325563"/>
          </a:xfrm>
        </p:spPr>
        <p:txBody>
          <a:bodyPr/>
          <a:lstStyle/>
          <a:p>
            <a:r>
              <a:rPr lang="en-US" dirty="0"/>
              <a:t>Documents during survey</a:t>
            </a:r>
          </a:p>
        </p:txBody>
      </p:sp>
      <p:sp>
        <p:nvSpPr>
          <p:cNvPr id="3" name="Content Placeholder 2">
            <a:extLst>
              <a:ext uri="{FF2B5EF4-FFF2-40B4-BE49-F238E27FC236}">
                <a16:creationId xmlns:a16="http://schemas.microsoft.com/office/drawing/2014/main" id="{590A3159-266E-A00D-DC2E-9579E53FB814}"/>
              </a:ext>
            </a:extLst>
          </p:cNvPr>
          <p:cNvSpPr>
            <a:spLocks noGrp="1"/>
          </p:cNvSpPr>
          <p:nvPr>
            <p:ph idx="1"/>
          </p:nvPr>
        </p:nvSpPr>
        <p:spPr>
          <a:xfrm>
            <a:off x="838200" y="2399169"/>
            <a:ext cx="10515600" cy="3777794"/>
          </a:xfrm>
        </p:spPr>
        <p:txBody>
          <a:bodyPr>
            <a:normAutofit/>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All surveys should be completely paperless</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Have your EHR Information sheet update and available upon entrance</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BSC is researching other means to collect documents</a:t>
            </a:r>
          </a:p>
          <a:p>
            <a:r>
              <a:rPr lang="en-US" sz="1800" dirty="0">
                <a:latin typeface="Calibri" panose="020F0502020204030204" pitchFamily="34" charset="0"/>
                <a:ea typeface="Calibri" panose="020F0502020204030204" pitchFamily="34" charset="0"/>
                <a:cs typeface="Times New Roman" panose="02020603050405020304" pitchFamily="18" charset="0"/>
              </a:rPr>
              <a:t>SOM email limited to 25mb – this includes attachments and the email itself</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Other observations?</a:t>
            </a:r>
          </a:p>
          <a:p>
            <a:endParaRPr lang="en-US" dirty="0"/>
          </a:p>
        </p:txBody>
      </p:sp>
    </p:spTree>
    <p:extLst>
      <p:ext uri="{BB962C8B-B14F-4D97-AF65-F5344CB8AC3E}">
        <p14:creationId xmlns:p14="http://schemas.microsoft.com/office/powerpoint/2010/main" val="24252785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bird&#10;&#10;Description automatically generated">
            <a:extLst>
              <a:ext uri="{FF2B5EF4-FFF2-40B4-BE49-F238E27FC236}">
                <a16:creationId xmlns:a16="http://schemas.microsoft.com/office/drawing/2014/main" id="{BF1D94BA-0A80-4BA3-907B-CB87702597FB}"/>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0" y="6401839"/>
            <a:ext cx="12192000" cy="458993"/>
          </a:xfrm>
          <a:prstGeom prst="rect">
            <a:avLst/>
          </a:prstGeom>
        </p:spPr>
      </p:pic>
      <p:pic>
        <p:nvPicPr>
          <p:cNvPr id="5" name="Picture 4" descr="A picture containing sitting, large&#10;&#10;Description automatically generated">
            <a:extLst>
              <a:ext uri="{FF2B5EF4-FFF2-40B4-BE49-F238E27FC236}">
                <a16:creationId xmlns:a16="http://schemas.microsoft.com/office/drawing/2014/main" id="{2C380936-1D4C-4EDF-8C03-26629C82CD3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2177826"/>
          </a:xfrm>
          <a:prstGeom prst="rect">
            <a:avLst/>
          </a:prstGeom>
        </p:spPr>
      </p:pic>
      <p:pic>
        <p:nvPicPr>
          <p:cNvPr id="78" name="Picture 77" descr="A picture containing drawing&#10;&#10;Description automatically generated">
            <a:extLst>
              <a:ext uri="{FF2B5EF4-FFF2-40B4-BE49-F238E27FC236}">
                <a16:creationId xmlns:a16="http://schemas.microsoft.com/office/drawing/2014/main" id="{BF9963A2-36A2-47D7-9B22-1CB80C984511}"/>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3869058" y="2930166"/>
            <a:ext cx="1801124" cy="997667"/>
          </a:xfrm>
          <a:prstGeom prst="rect">
            <a:avLst/>
          </a:prstGeom>
        </p:spPr>
      </p:pic>
      <p:sp>
        <p:nvSpPr>
          <p:cNvPr id="48" name="TextBox 47">
            <a:extLst>
              <a:ext uri="{FF2B5EF4-FFF2-40B4-BE49-F238E27FC236}">
                <a16:creationId xmlns:a16="http://schemas.microsoft.com/office/drawing/2014/main" id="{1ABBDC39-EE99-45AE-82CF-E172816B8A78}"/>
              </a:ext>
            </a:extLst>
          </p:cNvPr>
          <p:cNvSpPr txBox="1"/>
          <p:nvPr/>
        </p:nvSpPr>
        <p:spPr>
          <a:xfrm>
            <a:off x="831866" y="1266086"/>
            <a:ext cx="10981113" cy="923330"/>
          </a:xfrm>
          <a:prstGeom prst="rect">
            <a:avLst/>
          </a:prstGeom>
          <a:noFill/>
        </p:spPr>
        <p:txBody>
          <a:bodyPr wrap="square" rtlCol="0">
            <a:spAutoFit/>
          </a:bodyPr>
          <a:lstStyle/>
          <a:p>
            <a:pPr marL="285750" indent="-285750">
              <a:buFont typeface="Arial" panose="020B0604020202020204" pitchFamily="34" charset="0"/>
              <a:buChar char="•"/>
            </a:pPr>
            <a:endParaRPr lang="en-US" dirty="0"/>
          </a:p>
          <a:p>
            <a:pPr algn="ctr"/>
            <a:endParaRPr lang="en-US" dirty="0"/>
          </a:p>
          <a:p>
            <a:pPr algn="ctr"/>
            <a:endParaRPr lang="en-US" dirty="0"/>
          </a:p>
        </p:txBody>
      </p:sp>
      <p:sp>
        <p:nvSpPr>
          <p:cNvPr id="10" name="TextBox 9">
            <a:extLst>
              <a:ext uri="{FF2B5EF4-FFF2-40B4-BE49-F238E27FC236}">
                <a16:creationId xmlns:a16="http://schemas.microsoft.com/office/drawing/2014/main" id="{8EC28725-11E5-434F-B9AA-90A9F51B55A6}"/>
              </a:ext>
            </a:extLst>
          </p:cNvPr>
          <p:cNvSpPr txBox="1"/>
          <p:nvPr/>
        </p:nvSpPr>
        <p:spPr>
          <a:xfrm>
            <a:off x="656705" y="6463295"/>
            <a:ext cx="3496301" cy="369332"/>
          </a:xfrm>
          <a:prstGeom prst="rect">
            <a:avLst/>
          </a:prstGeom>
          <a:noFill/>
        </p:spPr>
        <p:txBody>
          <a:bodyPr wrap="square" rtlCol="0">
            <a:spAutoFit/>
          </a:bodyPr>
          <a:lstStyle/>
          <a:p>
            <a:r>
              <a:rPr lang="en-US" dirty="0">
                <a:solidFill>
                  <a:schemeClr val="bg1"/>
                </a:solidFill>
              </a:rPr>
              <a:t>Protect People &amp; Promote Business</a:t>
            </a:r>
          </a:p>
        </p:txBody>
      </p:sp>
      <p:pic>
        <p:nvPicPr>
          <p:cNvPr id="8" name="Picture 7" descr="Logo, company name&#10;&#10;Description automatically generated">
            <a:extLst>
              <a:ext uri="{FF2B5EF4-FFF2-40B4-BE49-F238E27FC236}">
                <a16:creationId xmlns:a16="http://schemas.microsoft.com/office/drawing/2014/main" id="{861F97E0-31E1-4A3F-8F48-268150045CC6}"/>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142995" y="6505685"/>
            <a:ext cx="513710" cy="284551"/>
          </a:xfrm>
          <a:prstGeom prst="rect">
            <a:avLst/>
          </a:prstGeom>
        </p:spPr>
      </p:pic>
      <p:sp>
        <p:nvSpPr>
          <p:cNvPr id="4" name="Title 3">
            <a:extLst>
              <a:ext uri="{FF2B5EF4-FFF2-40B4-BE49-F238E27FC236}">
                <a16:creationId xmlns:a16="http://schemas.microsoft.com/office/drawing/2014/main" id="{7E91C1A1-F87D-091B-BD41-CBCA6532A280}"/>
              </a:ext>
            </a:extLst>
          </p:cNvPr>
          <p:cNvSpPr>
            <a:spLocks noGrp="1"/>
          </p:cNvSpPr>
          <p:nvPr>
            <p:ph type="title"/>
          </p:nvPr>
        </p:nvSpPr>
        <p:spPr>
          <a:xfrm>
            <a:off x="838200" y="1044128"/>
            <a:ext cx="10515600" cy="1325563"/>
          </a:xfrm>
        </p:spPr>
        <p:txBody>
          <a:bodyPr/>
          <a:lstStyle/>
          <a:p>
            <a:pPr algn="ctr"/>
            <a:r>
              <a:rPr lang="en-US" dirty="0"/>
              <a:t>Past Noncompliance (PNC)</a:t>
            </a:r>
          </a:p>
        </p:txBody>
      </p:sp>
      <p:sp>
        <p:nvSpPr>
          <p:cNvPr id="6" name="Content Placeholder 5">
            <a:extLst>
              <a:ext uri="{FF2B5EF4-FFF2-40B4-BE49-F238E27FC236}">
                <a16:creationId xmlns:a16="http://schemas.microsoft.com/office/drawing/2014/main" id="{773940B5-86DE-87A5-2D5A-5572B547D877}"/>
              </a:ext>
            </a:extLst>
          </p:cNvPr>
          <p:cNvSpPr>
            <a:spLocks noGrp="1"/>
          </p:cNvSpPr>
          <p:nvPr>
            <p:ph idx="1"/>
          </p:nvPr>
        </p:nvSpPr>
        <p:spPr>
          <a:xfrm>
            <a:off x="838200" y="2369691"/>
            <a:ext cx="10515600" cy="3807272"/>
          </a:xfrm>
        </p:spPr>
        <p:txBody>
          <a:bodyPr>
            <a:normAutofit/>
          </a:bodyPr>
          <a:lstStyle/>
          <a:p>
            <a:r>
              <a:rPr lang="en-US" dirty="0">
                <a:latin typeface="Calibri" panose="020F0502020204030204" pitchFamily="34" charset="0"/>
                <a:ea typeface="Times New Roman" panose="02020603050405020304" pitchFamily="18" charset="0"/>
                <a:cs typeface="Times New Roman" panose="02020603050405020304" pitchFamily="18" charset="0"/>
              </a:rPr>
              <a:t>What is Past Noncompliance?</a:t>
            </a:r>
            <a:r>
              <a:rPr lang="en-US" dirty="0">
                <a:effectLst/>
                <a:latin typeface="Calibri" panose="020F0502020204030204" pitchFamily="34" charset="0"/>
                <a:ea typeface="Times New Roman" panose="02020603050405020304" pitchFamily="18" charset="0"/>
                <a:cs typeface="Times New Roman" panose="02020603050405020304" pitchFamily="18" charset="0"/>
              </a:rPr>
              <a:t> </a:t>
            </a:r>
          </a:p>
          <a:p>
            <a:pPr lvl="1"/>
            <a:r>
              <a:rPr lang="en-US" dirty="0">
                <a:effectLst/>
                <a:latin typeface="Calibri" panose="020F0502020204030204" pitchFamily="34" charset="0"/>
                <a:ea typeface="Calibri" panose="020F0502020204030204" pitchFamily="34" charset="0"/>
                <a:cs typeface="Times New Roman" panose="02020603050405020304" pitchFamily="18" charset="0"/>
              </a:rPr>
              <a:t>Past noncompliance may be identified during any survey </a:t>
            </a:r>
          </a:p>
          <a:p>
            <a:pPr lvl="1"/>
            <a:r>
              <a:rPr lang="en-US" dirty="0">
                <a:effectLst/>
                <a:latin typeface="Calibri" panose="020F0502020204030204" pitchFamily="34" charset="0"/>
                <a:ea typeface="Calibri" panose="020F0502020204030204" pitchFamily="34" charset="0"/>
                <a:cs typeface="Times New Roman" panose="02020603050405020304" pitchFamily="18" charset="0"/>
              </a:rPr>
              <a:t>The survey team is expected to follow the investigative protocols and surveyor guidance</a:t>
            </a:r>
          </a:p>
          <a:p>
            <a:pPr lvl="1"/>
            <a:r>
              <a:rPr lang="en-US" dirty="0">
                <a:effectLst/>
                <a:latin typeface="Calibri" panose="020F0502020204030204" pitchFamily="34" charset="0"/>
                <a:ea typeface="Calibri" panose="020F0502020204030204" pitchFamily="34" charset="0"/>
                <a:cs typeface="Times New Roman" panose="02020603050405020304" pitchFamily="18" charset="0"/>
              </a:rPr>
              <a:t>To cite past noncompliance with a specific survey data tag, all criteria must be met:</a:t>
            </a:r>
          </a:p>
          <a:p>
            <a:pPr marL="914400" lvl="2" indent="0">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1. The facility was not in compliance at the time the situation occurred;</a:t>
            </a:r>
          </a:p>
          <a:p>
            <a:pPr marL="914400" lvl="2" indent="0">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2. The noncompliance occurred after the exit date of the last standard and before the current survey; and</a:t>
            </a:r>
          </a:p>
          <a:p>
            <a:pPr marL="914400" lvl="2" indent="0">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3. There is sufficient evidence that the facility corrected the noncompliance and is in substantial compliance at the time of the current survey; has the facility ran through the POC and QAPI process</a:t>
            </a:r>
            <a:endParaRPr lang="en-US" sz="2400" dirty="0"/>
          </a:p>
        </p:txBody>
      </p:sp>
    </p:spTree>
    <p:extLst>
      <p:ext uri="{BB962C8B-B14F-4D97-AF65-F5344CB8AC3E}">
        <p14:creationId xmlns:p14="http://schemas.microsoft.com/office/powerpoint/2010/main" val="850181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bird&#10;&#10;Description automatically generated">
            <a:extLst>
              <a:ext uri="{FF2B5EF4-FFF2-40B4-BE49-F238E27FC236}">
                <a16:creationId xmlns:a16="http://schemas.microsoft.com/office/drawing/2014/main" id="{BF1D94BA-0A80-4BA3-907B-CB87702597FB}"/>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0" y="6401839"/>
            <a:ext cx="12192000" cy="458993"/>
          </a:xfrm>
          <a:prstGeom prst="rect">
            <a:avLst/>
          </a:prstGeom>
        </p:spPr>
      </p:pic>
      <p:pic>
        <p:nvPicPr>
          <p:cNvPr id="5" name="Picture 4" descr="A picture containing sitting, large&#10;&#10;Description automatically generated">
            <a:extLst>
              <a:ext uri="{FF2B5EF4-FFF2-40B4-BE49-F238E27FC236}">
                <a16:creationId xmlns:a16="http://schemas.microsoft.com/office/drawing/2014/main" id="{2C380936-1D4C-4EDF-8C03-26629C82CD3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2177826"/>
          </a:xfrm>
          <a:prstGeom prst="rect">
            <a:avLst/>
          </a:prstGeom>
        </p:spPr>
      </p:pic>
      <p:pic>
        <p:nvPicPr>
          <p:cNvPr id="78" name="Picture 77" descr="A picture containing drawing&#10;&#10;Description automatically generated">
            <a:extLst>
              <a:ext uri="{FF2B5EF4-FFF2-40B4-BE49-F238E27FC236}">
                <a16:creationId xmlns:a16="http://schemas.microsoft.com/office/drawing/2014/main" id="{BF9963A2-36A2-47D7-9B22-1CB80C984511}"/>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3869058" y="2930166"/>
            <a:ext cx="1801124" cy="997667"/>
          </a:xfrm>
          <a:prstGeom prst="rect">
            <a:avLst/>
          </a:prstGeom>
        </p:spPr>
      </p:pic>
      <p:sp>
        <p:nvSpPr>
          <p:cNvPr id="48" name="TextBox 47">
            <a:extLst>
              <a:ext uri="{FF2B5EF4-FFF2-40B4-BE49-F238E27FC236}">
                <a16:creationId xmlns:a16="http://schemas.microsoft.com/office/drawing/2014/main" id="{1ABBDC39-EE99-45AE-82CF-E172816B8A78}"/>
              </a:ext>
            </a:extLst>
          </p:cNvPr>
          <p:cNvSpPr txBox="1"/>
          <p:nvPr/>
        </p:nvSpPr>
        <p:spPr>
          <a:xfrm>
            <a:off x="831866" y="1266086"/>
            <a:ext cx="10981113" cy="923330"/>
          </a:xfrm>
          <a:prstGeom prst="rect">
            <a:avLst/>
          </a:prstGeom>
          <a:noFill/>
        </p:spPr>
        <p:txBody>
          <a:bodyPr wrap="square" rtlCol="0">
            <a:spAutoFit/>
          </a:bodyPr>
          <a:lstStyle/>
          <a:p>
            <a:pPr marL="285750" indent="-285750">
              <a:buFont typeface="Arial" panose="020B0604020202020204" pitchFamily="34" charset="0"/>
              <a:buChar char="•"/>
            </a:pPr>
            <a:endParaRPr lang="en-US" dirty="0"/>
          </a:p>
          <a:p>
            <a:pPr algn="ctr"/>
            <a:endParaRPr lang="en-US" dirty="0"/>
          </a:p>
          <a:p>
            <a:pPr algn="ctr"/>
            <a:endParaRPr lang="en-US" dirty="0"/>
          </a:p>
        </p:txBody>
      </p:sp>
      <p:sp>
        <p:nvSpPr>
          <p:cNvPr id="10" name="TextBox 9">
            <a:extLst>
              <a:ext uri="{FF2B5EF4-FFF2-40B4-BE49-F238E27FC236}">
                <a16:creationId xmlns:a16="http://schemas.microsoft.com/office/drawing/2014/main" id="{8EC28725-11E5-434F-B9AA-90A9F51B55A6}"/>
              </a:ext>
            </a:extLst>
          </p:cNvPr>
          <p:cNvSpPr txBox="1"/>
          <p:nvPr/>
        </p:nvSpPr>
        <p:spPr>
          <a:xfrm>
            <a:off x="656705" y="6463295"/>
            <a:ext cx="3496301" cy="369332"/>
          </a:xfrm>
          <a:prstGeom prst="rect">
            <a:avLst/>
          </a:prstGeom>
          <a:noFill/>
        </p:spPr>
        <p:txBody>
          <a:bodyPr wrap="square" rtlCol="0">
            <a:spAutoFit/>
          </a:bodyPr>
          <a:lstStyle/>
          <a:p>
            <a:r>
              <a:rPr lang="en-US" dirty="0">
                <a:solidFill>
                  <a:schemeClr val="bg1"/>
                </a:solidFill>
              </a:rPr>
              <a:t>Protect People &amp; Promote Business</a:t>
            </a:r>
          </a:p>
        </p:txBody>
      </p:sp>
      <p:pic>
        <p:nvPicPr>
          <p:cNvPr id="8" name="Picture 7" descr="Logo, company name&#10;&#10;Description automatically generated">
            <a:extLst>
              <a:ext uri="{FF2B5EF4-FFF2-40B4-BE49-F238E27FC236}">
                <a16:creationId xmlns:a16="http://schemas.microsoft.com/office/drawing/2014/main" id="{861F97E0-31E1-4A3F-8F48-268150045CC6}"/>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142995" y="6505685"/>
            <a:ext cx="513710" cy="284551"/>
          </a:xfrm>
          <a:prstGeom prst="rect">
            <a:avLst/>
          </a:prstGeom>
        </p:spPr>
      </p:pic>
      <p:sp>
        <p:nvSpPr>
          <p:cNvPr id="4" name="Title 3">
            <a:extLst>
              <a:ext uri="{FF2B5EF4-FFF2-40B4-BE49-F238E27FC236}">
                <a16:creationId xmlns:a16="http://schemas.microsoft.com/office/drawing/2014/main" id="{7E91C1A1-F87D-091B-BD41-CBCA6532A280}"/>
              </a:ext>
            </a:extLst>
          </p:cNvPr>
          <p:cNvSpPr>
            <a:spLocks noGrp="1"/>
          </p:cNvSpPr>
          <p:nvPr>
            <p:ph type="title"/>
          </p:nvPr>
        </p:nvSpPr>
        <p:spPr>
          <a:xfrm>
            <a:off x="838200" y="1044128"/>
            <a:ext cx="10515600" cy="1325563"/>
          </a:xfrm>
        </p:spPr>
        <p:txBody>
          <a:bodyPr/>
          <a:lstStyle/>
          <a:p>
            <a:pPr algn="ctr"/>
            <a:r>
              <a:rPr lang="en-US" dirty="0"/>
              <a:t>Past Noncompliance (PNC)</a:t>
            </a:r>
          </a:p>
        </p:txBody>
      </p:sp>
      <p:sp>
        <p:nvSpPr>
          <p:cNvPr id="6" name="Content Placeholder 5">
            <a:extLst>
              <a:ext uri="{FF2B5EF4-FFF2-40B4-BE49-F238E27FC236}">
                <a16:creationId xmlns:a16="http://schemas.microsoft.com/office/drawing/2014/main" id="{773940B5-86DE-87A5-2D5A-5572B547D877}"/>
              </a:ext>
            </a:extLst>
          </p:cNvPr>
          <p:cNvSpPr>
            <a:spLocks noGrp="1"/>
          </p:cNvSpPr>
          <p:nvPr>
            <p:ph idx="1"/>
          </p:nvPr>
        </p:nvSpPr>
        <p:spPr>
          <a:xfrm>
            <a:off x="838200" y="2064190"/>
            <a:ext cx="10515600" cy="4112773"/>
          </a:xfrm>
        </p:spPr>
        <p:txBody>
          <a:bodyPr>
            <a:normAutofit/>
          </a:bodyPr>
          <a:lstStyle/>
          <a:p>
            <a:r>
              <a:rPr lang="en-US" sz="2400" dirty="0">
                <a:effectLst/>
                <a:latin typeface="Calibri" panose="020F0502020204030204" pitchFamily="34" charset="0"/>
                <a:ea typeface="Calibri" panose="020F0502020204030204" pitchFamily="34" charset="0"/>
                <a:cs typeface="Times New Roman" panose="02020603050405020304" pitchFamily="18" charset="0"/>
              </a:rPr>
              <a:t>A nursing home does not provide a plan of correction </a:t>
            </a:r>
          </a:p>
          <a:p>
            <a:r>
              <a:rPr lang="en-US" sz="2400" dirty="0">
                <a:effectLst/>
                <a:latin typeface="Calibri" panose="020F0502020204030204" pitchFamily="34" charset="0"/>
                <a:ea typeface="Calibri" panose="020F0502020204030204" pitchFamily="34" charset="0"/>
                <a:cs typeface="Times New Roman" panose="02020603050405020304" pitchFamily="18" charset="0"/>
              </a:rPr>
              <a:t>Past noncompliance may be cited on any type of survey</a:t>
            </a:r>
          </a:p>
          <a:p>
            <a:r>
              <a:rPr lang="en-US" sz="2400" dirty="0">
                <a:effectLst/>
                <a:latin typeface="Calibri" panose="020F0502020204030204" pitchFamily="34" charset="0"/>
                <a:ea typeface="Calibri" panose="020F0502020204030204" pitchFamily="34" charset="0"/>
                <a:cs typeface="Times New Roman" panose="02020603050405020304" pitchFamily="18" charset="0"/>
              </a:rPr>
              <a:t>Data about past noncompliance tags are not carried forward to subsequent revisit surveys.</a:t>
            </a:r>
          </a:p>
          <a:p>
            <a:r>
              <a:rPr lang="en-US" sz="2400" dirty="0">
                <a:effectLst/>
                <a:latin typeface="Calibri" panose="020F0502020204030204" pitchFamily="34" charset="0"/>
                <a:ea typeface="Calibri" panose="020F0502020204030204" pitchFamily="34" charset="0"/>
                <a:cs typeface="Times New Roman" panose="02020603050405020304" pitchFamily="18" charset="0"/>
              </a:rPr>
              <a:t>Past noncompliance is documented at the actual deficiency tag </a:t>
            </a:r>
          </a:p>
          <a:p>
            <a:r>
              <a:rPr lang="en-US" sz="2400" dirty="0">
                <a:effectLst/>
                <a:latin typeface="Calibri" panose="020F0502020204030204" pitchFamily="34" charset="0"/>
                <a:ea typeface="Calibri" panose="020F0502020204030204" pitchFamily="34" charset="0"/>
                <a:cs typeface="Times New Roman" panose="02020603050405020304" pitchFamily="18" charset="0"/>
              </a:rPr>
              <a:t>A scope and severity determination is assigned to a past noncompliance citation</a:t>
            </a:r>
          </a:p>
          <a:p>
            <a:r>
              <a:rPr lang="en-US" sz="2400" dirty="0">
                <a:effectLst/>
                <a:latin typeface="Calibri" panose="020F0502020204030204" pitchFamily="34" charset="0"/>
                <a:ea typeface="Calibri" panose="020F0502020204030204" pitchFamily="34" charset="0"/>
                <a:cs typeface="Times New Roman" panose="02020603050405020304" pitchFamily="18" charset="0"/>
              </a:rPr>
              <a:t>Surveyors document on the CMS-2567 the nursing home’s actions to correct the past noncompliance</a:t>
            </a:r>
          </a:p>
          <a:p>
            <a:r>
              <a:rPr lang="en-US" sz="2400" dirty="0">
                <a:latin typeface="Calibri" panose="020F0502020204030204" pitchFamily="34" charset="0"/>
                <a:ea typeface="Calibri" panose="020F0502020204030204" pitchFamily="34" charset="0"/>
                <a:cs typeface="Times New Roman" panose="02020603050405020304" pitchFamily="18" charset="0"/>
              </a:rPr>
              <a:t>Surveyors use an in-house tool to assist them</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914400" lvl="2" indent="0">
              <a:buNone/>
            </a:pPr>
            <a:r>
              <a:rPr lang="en-US" sz="1600" dirty="0">
                <a:latin typeface="Calibri" panose="020F0502020204030204" pitchFamily="34"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0944305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bird&#10;&#10;Description automatically generated">
            <a:extLst>
              <a:ext uri="{FF2B5EF4-FFF2-40B4-BE49-F238E27FC236}">
                <a16:creationId xmlns:a16="http://schemas.microsoft.com/office/drawing/2014/main" id="{BF1D94BA-0A80-4BA3-907B-CB87702597FB}"/>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0" y="6401839"/>
            <a:ext cx="12192000" cy="458993"/>
          </a:xfrm>
          <a:prstGeom prst="rect">
            <a:avLst/>
          </a:prstGeom>
        </p:spPr>
      </p:pic>
      <p:pic>
        <p:nvPicPr>
          <p:cNvPr id="5" name="Picture 4" descr="A picture containing sitting, large&#10;&#10;Description automatically generated">
            <a:extLst>
              <a:ext uri="{FF2B5EF4-FFF2-40B4-BE49-F238E27FC236}">
                <a16:creationId xmlns:a16="http://schemas.microsoft.com/office/drawing/2014/main" id="{2C380936-1D4C-4EDF-8C03-26629C82CD3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2177826"/>
          </a:xfrm>
          <a:prstGeom prst="rect">
            <a:avLst/>
          </a:prstGeom>
        </p:spPr>
      </p:pic>
      <p:pic>
        <p:nvPicPr>
          <p:cNvPr id="78" name="Picture 77" descr="A picture containing drawing&#10;&#10;Description automatically generated">
            <a:extLst>
              <a:ext uri="{FF2B5EF4-FFF2-40B4-BE49-F238E27FC236}">
                <a16:creationId xmlns:a16="http://schemas.microsoft.com/office/drawing/2014/main" id="{BF9963A2-36A2-47D7-9B22-1CB80C984511}"/>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3869058" y="2930166"/>
            <a:ext cx="1801124" cy="997667"/>
          </a:xfrm>
          <a:prstGeom prst="rect">
            <a:avLst/>
          </a:prstGeom>
        </p:spPr>
      </p:pic>
      <p:sp>
        <p:nvSpPr>
          <p:cNvPr id="10" name="TextBox 9">
            <a:extLst>
              <a:ext uri="{FF2B5EF4-FFF2-40B4-BE49-F238E27FC236}">
                <a16:creationId xmlns:a16="http://schemas.microsoft.com/office/drawing/2014/main" id="{8EC28725-11E5-434F-B9AA-90A9F51B55A6}"/>
              </a:ext>
            </a:extLst>
          </p:cNvPr>
          <p:cNvSpPr txBox="1"/>
          <p:nvPr/>
        </p:nvSpPr>
        <p:spPr>
          <a:xfrm>
            <a:off x="656705" y="6463295"/>
            <a:ext cx="3496301" cy="369332"/>
          </a:xfrm>
          <a:prstGeom prst="rect">
            <a:avLst/>
          </a:prstGeom>
          <a:noFill/>
        </p:spPr>
        <p:txBody>
          <a:bodyPr wrap="square" rtlCol="0">
            <a:spAutoFit/>
          </a:bodyPr>
          <a:lstStyle/>
          <a:p>
            <a:r>
              <a:rPr lang="en-US" dirty="0">
                <a:solidFill>
                  <a:schemeClr val="bg1"/>
                </a:solidFill>
              </a:rPr>
              <a:t>Protect People &amp; Promote Business</a:t>
            </a:r>
          </a:p>
        </p:txBody>
      </p:sp>
      <p:pic>
        <p:nvPicPr>
          <p:cNvPr id="8" name="Picture 7" descr="Logo, company name&#10;&#10;Description automatically generated">
            <a:extLst>
              <a:ext uri="{FF2B5EF4-FFF2-40B4-BE49-F238E27FC236}">
                <a16:creationId xmlns:a16="http://schemas.microsoft.com/office/drawing/2014/main" id="{861F97E0-31E1-4A3F-8F48-268150045CC6}"/>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142995" y="6505685"/>
            <a:ext cx="513710" cy="284551"/>
          </a:xfrm>
          <a:prstGeom prst="rect">
            <a:avLst/>
          </a:prstGeom>
        </p:spPr>
      </p:pic>
      <p:sp>
        <p:nvSpPr>
          <p:cNvPr id="2" name="Title 1">
            <a:extLst>
              <a:ext uri="{FF2B5EF4-FFF2-40B4-BE49-F238E27FC236}">
                <a16:creationId xmlns:a16="http://schemas.microsoft.com/office/drawing/2014/main" id="{4A5B57CA-BB58-A938-0E32-92CF1F27E79F}"/>
              </a:ext>
            </a:extLst>
          </p:cNvPr>
          <p:cNvSpPr txBox="1">
            <a:spLocks/>
          </p:cNvSpPr>
          <p:nvPr/>
        </p:nvSpPr>
        <p:spPr>
          <a:xfrm>
            <a:off x="838200" y="1205610"/>
            <a:ext cx="10515600" cy="1325563"/>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t>MI-Facility Reported Incidents (MI-FRI)</a:t>
            </a:r>
          </a:p>
        </p:txBody>
      </p:sp>
      <p:sp>
        <p:nvSpPr>
          <p:cNvPr id="4" name="Content Placeholder 3">
            <a:extLst>
              <a:ext uri="{FF2B5EF4-FFF2-40B4-BE49-F238E27FC236}">
                <a16:creationId xmlns:a16="http://schemas.microsoft.com/office/drawing/2014/main" id="{F66AEF66-37CE-4481-EE4F-44D2EBE72E23}"/>
              </a:ext>
            </a:extLst>
          </p:cNvPr>
          <p:cNvSpPr>
            <a:spLocks noGrp="1"/>
          </p:cNvSpPr>
          <p:nvPr>
            <p:ph idx="1"/>
          </p:nvPr>
        </p:nvSpPr>
        <p:spPr>
          <a:xfrm>
            <a:off x="838200" y="2643612"/>
            <a:ext cx="10515600" cy="3533350"/>
          </a:xfrm>
        </p:spPr>
        <p:txBody>
          <a:bodyPr>
            <a:normAutofit/>
          </a:bodyPr>
          <a:lstStyle/>
          <a:p>
            <a:r>
              <a:rPr lang="en-US" sz="2400" b="0" i="0" u="none" strike="noStrike" baseline="0" dirty="0">
                <a:solidFill>
                  <a:srgbClr val="000000"/>
                </a:solidFill>
                <a:latin typeface="Calibri" panose="020F0502020204030204" pitchFamily="34" charset="0"/>
              </a:rPr>
              <a:t>Major updates to F609 from CMS - QSEP</a:t>
            </a:r>
          </a:p>
          <a:p>
            <a:r>
              <a:rPr lang="en-US" sz="2400" b="0" i="0" u="none" strike="noStrike" baseline="0" dirty="0">
                <a:solidFill>
                  <a:srgbClr val="000000"/>
                </a:solidFill>
                <a:latin typeface="Calibri" panose="020F0502020204030204" pitchFamily="34" charset="0"/>
              </a:rPr>
              <a:t>Process for Reporting During Outages and MI-FRI Changes	</a:t>
            </a:r>
          </a:p>
          <a:p>
            <a:r>
              <a:rPr lang="en-US" sz="2400" b="0" i="0" u="none" strike="noStrike" baseline="0" dirty="0">
                <a:solidFill>
                  <a:srgbClr val="000000"/>
                </a:solidFill>
                <a:latin typeface="Calibri" panose="020F0502020204030204" pitchFamily="34" charset="0"/>
              </a:rPr>
              <a:t>M</a:t>
            </a:r>
            <a:r>
              <a:rPr lang="en-US" sz="2400" dirty="0">
                <a:solidFill>
                  <a:srgbClr val="000000"/>
                </a:solidFill>
                <a:latin typeface="Calibri" panose="020F0502020204030204" pitchFamily="34" charset="0"/>
              </a:rPr>
              <a:t>I-FRI outage less than 1 hour</a:t>
            </a:r>
          </a:p>
          <a:p>
            <a:r>
              <a:rPr lang="en-US" sz="2400" b="0" i="0" u="none" strike="noStrike" baseline="0" dirty="0">
                <a:solidFill>
                  <a:srgbClr val="000000"/>
                </a:solidFill>
                <a:latin typeface="Calibri" panose="020F0502020204030204" pitchFamily="34" charset="0"/>
              </a:rPr>
              <a:t>MI-FRI outage greater tha</a:t>
            </a:r>
            <a:r>
              <a:rPr lang="en-US" sz="2400" dirty="0">
                <a:solidFill>
                  <a:srgbClr val="000000"/>
                </a:solidFill>
                <a:latin typeface="Calibri" panose="020F0502020204030204" pitchFamily="34" charset="0"/>
              </a:rPr>
              <a:t>n 1 hour:</a:t>
            </a:r>
          </a:p>
          <a:p>
            <a:pPr lvl="1"/>
            <a:r>
              <a:rPr lang="en-US" sz="1600" b="0" i="1" u="none" strike="noStrike" baseline="0" dirty="0">
                <a:solidFill>
                  <a:srgbClr val="000000"/>
                </a:solidFill>
                <a:latin typeface="Calibri" panose="020F0502020204030204" pitchFamily="34" charset="0"/>
              </a:rPr>
              <a:t>The MI-FRI state application is not available at this time.  Providers should print the MI-FRI screen or message to demonstrate that the state reporting system was unavailable.  If the print screen or message does not contain a date or time, the provider should document the date and time to demonstrate attempted compliance with the reporting requirement.  The facility is still responsible for submitting the incident into the State of Michigan’s MI-FRI system via MILogin as soon as possible.</a:t>
            </a:r>
          </a:p>
        </p:txBody>
      </p:sp>
    </p:spTree>
    <p:extLst>
      <p:ext uri="{BB962C8B-B14F-4D97-AF65-F5344CB8AC3E}">
        <p14:creationId xmlns:p14="http://schemas.microsoft.com/office/powerpoint/2010/main" val="3409899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bird&#10;&#10;Description automatically generated">
            <a:extLst>
              <a:ext uri="{FF2B5EF4-FFF2-40B4-BE49-F238E27FC236}">
                <a16:creationId xmlns:a16="http://schemas.microsoft.com/office/drawing/2014/main" id="{BF1D94BA-0A80-4BA3-907B-CB87702597FB}"/>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0" y="6401839"/>
            <a:ext cx="12192000" cy="458993"/>
          </a:xfrm>
          <a:prstGeom prst="rect">
            <a:avLst/>
          </a:prstGeom>
        </p:spPr>
      </p:pic>
      <p:pic>
        <p:nvPicPr>
          <p:cNvPr id="5" name="Picture 4" descr="A picture containing sitting, large&#10;&#10;Description automatically generated">
            <a:extLst>
              <a:ext uri="{FF2B5EF4-FFF2-40B4-BE49-F238E27FC236}">
                <a16:creationId xmlns:a16="http://schemas.microsoft.com/office/drawing/2014/main" id="{2C380936-1D4C-4EDF-8C03-26629C82CD3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2177826"/>
          </a:xfrm>
          <a:prstGeom prst="rect">
            <a:avLst/>
          </a:prstGeom>
        </p:spPr>
      </p:pic>
      <p:pic>
        <p:nvPicPr>
          <p:cNvPr id="78" name="Picture 77" descr="A picture containing drawing&#10;&#10;Description automatically generated">
            <a:extLst>
              <a:ext uri="{FF2B5EF4-FFF2-40B4-BE49-F238E27FC236}">
                <a16:creationId xmlns:a16="http://schemas.microsoft.com/office/drawing/2014/main" id="{BF9963A2-36A2-47D7-9B22-1CB80C984511}"/>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3869058" y="2930166"/>
            <a:ext cx="1801124" cy="997667"/>
          </a:xfrm>
          <a:prstGeom prst="rect">
            <a:avLst/>
          </a:prstGeom>
        </p:spPr>
      </p:pic>
      <p:sp>
        <p:nvSpPr>
          <p:cNvPr id="10" name="TextBox 9">
            <a:extLst>
              <a:ext uri="{FF2B5EF4-FFF2-40B4-BE49-F238E27FC236}">
                <a16:creationId xmlns:a16="http://schemas.microsoft.com/office/drawing/2014/main" id="{8EC28725-11E5-434F-B9AA-90A9F51B55A6}"/>
              </a:ext>
            </a:extLst>
          </p:cNvPr>
          <p:cNvSpPr txBox="1"/>
          <p:nvPr/>
        </p:nvSpPr>
        <p:spPr>
          <a:xfrm>
            <a:off x="656705" y="6463295"/>
            <a:ext cx="3496301" cy="369332"/>
          </a:xfrm>
          <a:prstGeom prst="rect">
            <a:avLst/>
          </a:prstGeom>
          <a:noFill/>
        </p:spPr>
        <p:txBody>
          <a:bodyPr wrap="square" rtlCol="0">
            <a:spAutoFit/>
          </a:bodyPr>
          <a:lstStyle/>
          <a:p>
            <a:r>
              <a:rPr lang="en-US" dirty="0">
                <a:solidFill>
                  <a:schemeClr val="bg1"/>
                </a:solidFill>
              </a:rPr>
              <a:t>Protect People &amp; Promote Business</a:t>
            </a:r>
          </a:p>
        </p:txBody>
      </p:sp>
      <p:pic>
        <p:nvPicPr>
          <p:cNvPr id="8" name="Picture 7" descr="Logo, company name&#10;&#10;Description automatically generated">
            <a:extLst>
              <a:ext uri="{FF2B5EF4-FFF2-40B4-BE49-F238E27FC236}">
                <a16:creationId xmlns:a16="http://schemas.microsoft.com/office/drawing/2014/main" id="{861F97E0-31E1-4A3F-8F48-268150045CC6}"/>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142995" y="6505685"/>
            <a:ext cx="513710" cy="284551"/>
          </a:xfrm>
          <a:prstGeom prst="rect">
            <a:avLst/>
          </a:prstGeom>
        </p:spPr>
      </p:pic>
      <p:sp>
        <p:nvSpPr>
          <p:cNvPr id="2" name="Title 1">
            <a:extLst>
              <a:ext uri="{FF2B5EF4-FFF2-40B4-BE49-F238E27FC236}">
                <a16:creationId xmlns:a16="http://schemas.microsoft.com/office/drawing/2014/main" id="{4A5B57CA-BB58-A938-0E32-92CF1F27E79F}"/>
              </a:ext>
            </a:extLst>
          </p:cNvPr>
          <p:cNvSpPr txBox="1">
            <a:spLocks/>
          </p:cNvSpPr>
          <p:nvPr/>
        </p:nvSpPr>
        <p:spPr>
          <a:xfrm>
            <a:off x="838200" y="1205610"/>
            <a:ext cx="10515600" cy="1325563"/>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t>MI-Facility Reported Incidents (MI-FRI)</a:t>
            </a:r>
          </a:p>
        </p:txBody>
      </p:sp>
      <p:sp>
        <p:nvSpPr>
          <p:cNvPr id="4" name="Content Placeholder 3">
            <a:extLst>
              <a:ext uri="{FF2B5EF4-FFF2-40B4-BE49-F238E27FC236}">
                <a16:creationId xmlns:a16="http://schemas.microsoft.com/office/drawing/2014/main" id="{F66AEF66-37CE-4481-EE4F-44D2EBE72E23}"/>
              </a:ext>
            </a:extLst>
          </p:cNvPr>
          <p:cNvSpPr>
            <a:spLocks noGrp="1"/>
          </p:cNvSpPr>
          <p:nvPr>
            <p:ph idx="1"/>
          </p:nvPr>
        </p:nvSpPr>
        <p:spPr>
          <a:xfrm>
            <a:off x="838200" y="2643612"/>
            <a:ext cx="10515600" cy="3533350"/>
          </a:xfrm>
        </p:spPr>
        <p:txBody>
          <a:bodyPr>
            <a:normAutofit/>
          </a:bodyPr>
          <a:lstStyle/>
          <a:p>
            <a:r>
              <a:rPr lang="en-US" sz="2400" u="none" strike="noStrike" baseline="0" dirty="0">
                <a:solidFill>
                  <a:srgbClr val="000000"/>
                </a:solidFill>
                <a:latin typeface="Calibri" panose="020F0502020204030204" pitchFamily="34" charset="0"/>
              </a:rPr>
              <a:t>All incidents/investigations must be submitted through MI-FRI</a:t>
            </a:r>
          </a:p>
          <a:p>
            <a:r>
              <a:rPr lang="en-US" sz="2400" dirty="0">
                <a:solidFill>
                  <a:srgbClr val="000000"/>
                </a:solidFill>
                <a:latin typeface="Calibri" panose="020F0502020204030204" pitchFamily="34" charset="0"/>
              </a:rPr>
              <a:t>Managers can not accept submission via email</a:t>
            </a:r>
          </a:p>
          <a:p>
            <a:pPr lvl="1"/>
            <a:r>
              <a:rPr lang="en-US" sz="2000" dirty="0">
                <a:solidFill>
                  <a:srgbClr val="000000"/>
                </a:solidFill>
                <a:latin typeface="Calibri" panose="020F0502020204030204" pitchFamily="34" charset="0"/>
              </a:rPr>
              <a:t>If after submission something needs to be added</a:t>
            </a:r>
          </a:p>
          <a:p>
            <a:r>
              <a:rPr lang="en-US" sz="2400" u="none" strike="noStrike" baseline="0" dirty="0">
                <a:solidFill>
                  <a:srgbClr val="000000"/>
                </a:solidFill>
                <a:latin typeface="Calibri" panose="020F0502020204030204" pitchFamily="34" charset="0"/>
              </a:rPr>
              <a:t>Each facility can have up to six active user</a:t>
            </a:r>
            <a:r>
              <a:rPr lang="en-US" sz="2400" dirty="0">
                <a:solidFill>
                  <a:srgbClr val="000000"/>
                </a:solidFill>
                <a:latin typeface="Calibri" panose="020F0502020204030204" pitchFamily="34" charset="0"/>
              </a:rPr>
              <a:t>s</a:t>
            </a:r>
          </a:p>
          <a:p>
            <a:pPr lvl="1"/>
            <a:r>
              <a:rPr lang="en-US" sz="2000" dirty="0">
                <a:solidFill>
                  <a:srgbClr val="000000"/>
                </a:solidFill>
                <a:latin typeface="Calibri" panose="020F0502020204030204" pitchFamily="34" charset="0"/>
              </a:rPr>
              <a:t>This is in addition to corporate access</a:t>
            </a:r>
          </a:p>
          <a:p>
            <a:endParaRPr lang="en-US" sz="2400" u="none" strike="noStrike" baseline="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31080771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bird&#10;&#10;Description automatically generated">
            <a:extLst>
              <a:ext uri="{FF2B5EF4-FFF2-40B4-BE49-F238E27FC236}">
                <a16:creationId xmlns:a16="http://schemas.microsoft.com/office/drawing/2014/main" id="{BF1D94BA-0A80-4BA3-907B-CB87702597FB}"/>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0" y="6401839"/>
            <a:ext cx="12192000" cy="458993"/>
          </a:xfrm>
          <a:prstGeom prst="rect">
            <a:avLst/>
          </a:prstGeom>
        </p:spPr>
      </p:pic>
      <p:pic>
        <p:nvPicPr>
          <p:cNvPr id="5" name="Picture 4" descr="A picture containing sitting, large&#10;&#10;Description automatically generated">
            <a:extLst>
              <a:ext uri="{FF2B5EF4-FFF2-40B4-BE49-F238E27FC236}">
                <a16:creationId xmlns:a16="http://schemas.microsoft.com/office/drawing/2014/main" id="{2C380936-1D4C-4EDF-8C03-26629C82CD3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2177826"/>
          </a:xfrm>
          <a:prstGeom prst="rect">
            <a:avLst/>
          </a:prstGeom>
        </p:spPr>
      </p:pic>
      <p:pic>
        <p:nvPicPr>
          <p:cNvPr id="78" name="Picture 77" descr="A picture containing drawing&#10;&#10;Description automatically generated">
            <a:extLst>
              <a:ext uri="{FF2B5EF4-FFF2-40B4-BE49-F238E27FC236}">
                <a16:creationId xmlns:a16="http://schemas.microsoft.com/office/drawing/2014/main" id="{BF9963A2-36A2-47D7-9B22-1CB80C984511}"/>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3869058" y="2930166"/>
            <a:ext cx="1801124" cy="997667"/>
          </a:xfrm>
          <a:prstGeom prst="rect">
            <a:avLst/>
          </a:prstGeom>
        </p:spPr>
      </p:pic>
      <p:sp>
        <p:nvSpPr>
          <p:cNvPr id="10" name="TextBox 9">
            <a:extLst>
              <a:ext uri="{FF2B5EF4-FFF2-40B4-BE49-F238E27FC236}">
                <a16:creationId xmlns:a16="http://schemas.microsoft.com/office/drawing/2014/main" id="{8EC28725-11E5-434F-B9AA-90A9F51B55A6}"/>
              </a:ext>
            </a:extLst>
          </p:cNvPr>
          <p:cNvSpPr txBox="1"/>
          <p:nvPr/>
        </p:nvSpPr>
        <p:spPr>
          <a:xfrm>
            <a:off x="656705" y="6463295"/>
            <a:ext cx="3496301" cy="369332"/>
          </a:xfrm>
          <a:prstGeom prst="rect">
            <a:avLst/>
          </a:prstGeom>
          <a:noFill/>
        </p:spPr>
        <p:txBody>
          <a:bodyPr wrap="square" rtlCol="0">
            <a:spAutoFit/>
          </a:bodyPr>
          <a:lstStyle/>
          <a:p>
            <a:r>
              <a:rPr lang="en-US" dirty="0">
                <a:solidFill>
                  <a:schemeClr val="bg1"/>
                </a:solidFill>
              </a:rPr>
              <a:t>Protect People &amp; Promote Business</a:t>
            </a:r>
          </a:p>
        </p:txBody>
      </p:sp>
      <p:pic>
        <p:nvPicPr>
          <p:cNvPr id="8" name="Picture 7" descr="Logo, company name&#10;&#10;Description automatically generated">
            <a:extLst>
              <a:ext uri="{FF2B5EF4-FFF2-40B4-BE49-F238E27FC236}">
                <a16:creationId xmlns:a16="http://schemas.microsoft.com/office/drawing/2014/main" id="{861F97E0-31E1-4A3F-8F48-268150045CC6}"/>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142995" y="6505685"/>
            <a:ext cx="513710" cy="284551"/>
          </a:xfrm>
          <a:prstGeom prst="rect">
            <a:avLst/>
          </a:prstGeom>
        </p:spPr>
      </p:pic>
      <p:pic>
        <p:nvPicPr>
          <p:cNvPr id="4" name="Picture 3">
            <a:extLst>
              <a:ext uri="{FF2B5EF4-FFF2-40B4-BE49-F238E27FC236}">
                <a16:creationId xmlns:a16="http://schemas.microsoft.com/office/drawing/2014/main" id="{BD122573-E1BA-CD81-ED75-E5A268543542}"/>
              </a:ext>
            </a:extLst>
          </p:cNvPr>
          <p:cNvPicPr>
            <a:picLocks noChangeAspect="1"/>
          </p:cNvPicPr>
          <p:nvPr/>
        </p:nvPicPr>
        <p:blipFill>
          <a:blip r:embed="rId6"/>
          <a:stretch>
            <a:fillRect/>
          </a:stretch>
        </p:blipFill>
        <p:spPr>
          <a:xfrm>
            <a:off x="1079082" y="978137"/>
            <a:ext cx="10033836" cy="4901723"/>
          </a:xfrm>
          <a:prstGeom prst="rect">
            <a:avLst/>
          </a:prstGeom>
        </p:spPr>
      </p:pic>
    </p:spTree>
    <p:extLst>
      <p:ext uri="{BB962C8B-B14F-4D97-AF65-F5344CB8AC3E}">
        <p14:creationId xmlns:p14="http://schemas.microsoft.com/office/powerpoint/2010/main" val="30858038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bird&#10;&#10;Description automatically generated">
            <a:extLst>
              <a:ext uri="{FF2B5EF4-FFF2-40B4-BE49-F238E27FC236}">
                <a16:creationId xmlns:a16="http://schemas.microsoft.com/office/drawing/2014/main" id="{BF1D94BA-0A80-4BA3-907B-CB87702597FB}"/>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0" y="6401839"/>
            <a:ext cx="12192000" cy="458993"/>
          </a:xfrm>
          <a:prstGeom prst="rect">
            <a:avLst/>
          </a:prstGeom>
        </p:spPr>
      </p:pic>
      <p:pic>
        <p:nvPicPr>
          <p:cNvPr id="5" name="Picture 4" descr="A picture containing sitting, large&#10;&#10;Description automatically generated">
            <a:extLst>
              <a:ext uri="{FF2B5EF4-FFF2-40B4-BE49-F238E27FC236}">
                <a16:creationId xmlns:a16="http://schemas.microsoft.com/office/drawing/2014/main" id="{2C380936-1D4C-4EDF-8C03-26629C82CD3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2177826"/>
          </a:xfrm>
          <a:prstGeom prst="rect">
            <a:avLst/>
          </a:prstGeom>
        </p:spPr>
      </p:pic>
      <p:pic>
        <p:nvPicPr>
          <p:cNvPr id="78" name="Picture 77" descr="A picture containing drawing&#10;&#10;Description automatically generated">
            <a:extLst>
              <a:ext uri="{FF2B5EF4-FFF2-40B4-BE49-F238E27FC236}">
                <a16:creationId xmlns:a16="http://schemas.microsoft.com/office/drawing/2014/main" id="{BF9963A2-36A2-47D7-9B22-1CB80C984511}"/>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3869058" y="2930166"/>
            <a:ext cx="1801124" cy="997667"/>
          </a:xfrm>
          <a:prstGeom prst="rect">
            <a:avLst/>
          </a:prstGeom>
        </p:spPr>
      </p:pic>
      <p:sp>
        <p:nvSpPr>
          <p:cNvPr id="10" name="TextBox 9">
            <a:extLst>
              <a:ext uri="{FF2B5EF4-FFF2-40B4-BE49-F238E27FC236}">
                <a16:creationId xmlns:a16="http://schemas.microsoft.com/office/drawing/2014/main" id="{8EC28725-11E5-434F-B9AA-90A9F51B55A6}"/>
              </a:ext>
            </a:extLst>
          </p:cNvPr>
          <p:cNvSpPr txBox="1"/>
          <p:nvPr/>
        </p:nvSpPr>
        <p:spPr>
          <a:xfrm>
            <a:off x="656705" y="6463295"/>
            <a:ext cx="3496301" cy="369332"/>
          </a:xfrm>
          <a:prstGeom prst="rect">
            <a:avLst/>
          </a:prstGeom>
          <a:noFill/>
        </p:spPr>
        <p:txBody>
          <a:bodyPr wrap="square" rtlCol="0">
            <a:spAutoFit/>
          </a:bodyPr>
          <a:lstStyle/>
          <a:p>
            <a:r>
              <a:rPr lang="en-US" dirty="0">
                <a:solidFill>
                  <a:schemeClr val="bg1"/>
                </a:solidFill>
              </a:rPr>
              <a:t>Protect People &amp; Promote Business</a:t>
            </a:r>
          </a:p>
        </p:txBody>
      </p:sp>
      <p:pic>
        <p:nvPicPr>
          <p:cNvPr id="8" name="Picture 7" descr="Logo, company name&#10;&#10;Description automatically generated">
            <a:extLst>
              <a:ext uri="{FF2B5EF4-FFF2-40B4-BE49-F238E27FC236}">
                <a16:creationId xmlns:a16="http://schemas.microsoft.com/office/drawing/2014/main" id="{861F97E0-31E1-4A3F-8F48-268150045CC6}"/>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142995" y="6505685"/>
            <a:ext cx="513710" cy="284551"/>
          </a:xfrm>
          <a:prstGeom prst="rect">
            <a:avLst/>
          </a:prstGeom>
        </p:spPr>
      </p:pic>
      <p:pic>
        <p:nvPicPr>
          <p:cNvPr id="3" name="Picture 2">
            <a:extLst>
              <a:ext uri="{FF2B5EF4-FFF2-40B4-BE49-F238E27FC236}">
                <a16:creationId xmlns:a16="http://schemas.microsoft.com/office/drawing/2014/main" id="{8490B217-709E-B712-A5F3-64B1415BD4DB}"/>
              </a:ext>
            </a:extLst>
          </p:cNvPr>
          <p:cNvPicPr>
            <a:picLocks noChangeAspect="1"/>
          </p:cNvPicPr>
          <p:nvPr/>
        </p:nvPicPr>
        <p:blipFill>
          <a:blip r:embed="rId6"/>
          <a:stretch>
            <a:fillRect/>
          </a:stretch>
        </p:blipFill>
        <p:spPr>
          <a:xfrm>
            <a:off x="224043" y="1821980"/>
            <a:ext cx="11580952" cy="2228571"/>
          </a:xfrm>
          <a:prstGeom prst="rect">
            <a:avLst/>
          </a:prstGeom>
        </p:spPr>
      </p:pic>
      <p:pic>
        <p:nvPicPr>
          <p:cNvPr id="6" name="Picture 5">
            <a:extLst>
              <a:ext uri="{FF2B5EF4-FFF2-40B4-BE49-F238E27FC236}">
                <a16:creationId xmlns:a16="http://schemas.microsoft.com/office/drawing/2014/main" id="{D1DE73BD-9A73-E8F1-7105-CC23D9D3E51A}"/>
              </a:ext>
            </a:extLst>
          </p:cNvPr>
          <p:cNvPicPr>
            <a:picLocks noChangeAspect="1"/>
          </p:cNvPicPr>
          <p:nvPr/>
        </p:nvPicPr>
        <p:blipFill>
          <a:blip r:embed="rId7"/>
          <a:stretch>
            <a:fillRect/>
          </a:stretch>
        </p:blipFill>
        <p:spPr>
          <a:xfrm>
            <a:off x="243619" y="3821581"/>
            <a:ext cx="11704762" cy="1990476"/>
          </a:xfrm>
          <a:prstGeom prst="rect">
            <a:avLst/>
          </a:prstGeom>
        </p:spPr>
      </p:pic>
    </p:spTree>
    <p:extLst>
      <p:ext uri="{BB962C8B-B14F-4D97-AF65-F5344CB8AC3E}">
        <p14:creationId xmlns:p14="http://schemas.microsoft.com/office/powerpoint/2010/main" val="6000762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bird&#10;&#10;Description automatically generated">
            <a:extLst>
              <a:ext uri="{FF2B5EF4-FFF2-40B4-BE49-F238E27FC236}">
                <a16:creationId xmlns:a16="http://schemas.microsoft.com/office/drawing/2014/main" id="{BF1D94BA-0A80-4BA3-907B-CB87702597FB}"/>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0" y="6401839"/>
            <a:ext cx="12192000" cy="458993"/>
          </a:xfrm>
          <a:prstGeom prst="rect">
            <a:avLst/>
          </a:prstGeom>
        </p:spPr>
      </p:pic>
      <p:pic>
        <p:nvPicPr>
          <p:cNvPr id="5" name="Picture 4" descr="A picture containing sitting, large&#10;&#10;Description automatically generated">
            <a:extLst>
              <a:ext uri="{FF2B5EF4-FFF2-40B4-BE49-F238E27FC236}">
                <a16:creationId xmlns:a16="http://schemas.microsoft.com/office/drawing/2014/main" id="{2C380936-1D4C-4EDF-8C03-26629C82CD3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2177826"/>
          </a:xfrm>
          <a:prstGeom prst="rect">
            <a:avLst/>
          </a:prstGeom>
        </p:spPr>
      </p:pic>
      <p:pic>
        <p:nvPicPr>
          <p:cNvPr id="78" name="Picture 77" descr="A picture containing drawing&#10;&#10;Description automatically generated">
            <a:extLst>
              <a:ext uri="{FF2B5EF4-FFF2-40B4-BE49-F238E27FC236}">
                <a16:creationId xmlns:a16="http://schemas.microsoft.com/office/drawing/2014/main" id="{BF9963A2-36A2-47D7-9B22-1CB80C984511}"/>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3869058" y="2930166"/>
            <a:ext cx="1801124" cy="997667"/>
          </a:xfrm>
          <a:prstGeom prst="rect">
            <a:avLst/>
          </a:prstGeom>
        </p:spPr>
      </p:pic>
      <p:sp>
        <p:nvSpPr>
          <p:cNvPr id="10" name="TextBox 9">
            <a:extLst>
              <a:ext uri="{FF2B5EF4-FFF2-40B4-BE49-F238E27FC236}">
                <a16:creationId xmlns:a16="http://schemas.microsoft.com/office/drawing/2014/main" id="{8EC28725-11E5-434F-B9AA-90A9F51B55A6}"/>
              </a:ext>
            </a:extLst>
          </p:cNvPr>
          <p:cNvSpPr txBox="1"/>
          <p:nvPr/>
        </p:nvSpPr>
        <p:spPr>
          <a:xfrm>
            <a:off x="656705" y="6463295"/>
            <a:ext cx="3496301" cy="369332"/>
          </a:xfrm>
          <a:prstGeom prst="rect">
            <a:avLst/>
          </a:prstGeom>
          <a:noFill/>
        </p:spPr>
        <p:txBody>
          <a:bodyPr wrap="square" rtlCol="0">
            <a:spAutoFit/>
          </a:bodyPr>
          <a:lstStyle/>
          <a:p>
            <a:r>
              <a:rPr lang="en-US" dirty="0">
                <a:solidFill>
                  <a:schemeClr val="bg1"/>
                </a:solidFill>
              </a:rPr>
              <a:t>Protect People &amp; Promote Business</a:t>
            </a:r>
          </a:p>
        </p:txBody>
      </p:sp>
      <p:pic>
        <p:nvPicPr>
          <p:cNvPr id="8" name="Picture 7" descr="Logo, company name&#10;&#10;Description automatically generated">
            <a:extLst>
              <a:ext uri="{FF2B5EF4-FFF2-40B4-BE49-F238E27FC236}">
                <a16:creationId xmlns:a16="http://schemas.microsoft.com/office/drawing/2014/main" id="{861F97E0-31E1-4A3F-8F48-268150045CC6}"/>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142995" y="6505685"/>
            <a:ext cx="513710" cy="284551"/>
          </a:xfrm>
          <a:prstGeom prst="rect">
            <a:avLst/>
          </a:prstGeom>
        </p:spPr>
      </p:pic>
      <p:pic>
        <p:nvPicPr>
          <p:cNvPr id="11" name="Picture 10">
            <a:extLst>
              <a:ext uri="{FF2B5EF4-FFF2-40B4-BE49-F238E27FC236}">
                <a16:creationId xmlns:a16="http://schemas.microsoft.com/office/drawing/2014/main" id="{901C06D6-41EE-78A1-9E67-CDFCA51A256A}"/>
              </a:ext>
            </a:extLst>
          </p:cNvPr>
          <p:cNvPicPr>
            <a:picLocks noChangeAspect="1"/>
          </p:cNvPicPr>
          <p:nvPr/>
        </p:nvPicPr>
        <p:blipFill>
          <a:blip r:embed="rId6"/>
          <a:stretch>
            <a:fillRect/>
          </a:stretch>
        </p:blipFill>
        <p:spPr>
          <a:xfrm>
            <a:off x="0" y="972801"/>
            <a:ext cx="12192000" cy="4912397"/>
          </a:xfrm>
          <a:prstGeom prst="rect">
            <a:avLst/>
          </a:prstGeom>
        </p:spPr>
      </p:pic>
    </p:spTree>
    <p:extLst>
      <p:ext uri="{BB962C8B-B14F-4D97-AF65-F5344CB8AC3E}">
        <p14:creationId xmlns:p14="http://schemas.microsoft.com/office/powerpoint/2010/main" val="11169292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bird&#10;&#10;Description automatically generated">
            <a:extLst>
              <a:ext uri="{FF2B5EF4-FFF2-40B4-BE49-F238E27FC236}">
                <a16:creationId xmlns:a16="http://schemas.microsoft.com/office/drawing/2014/main" id="{BF1D94BA-0A80-4BA3-907B-CB87702597FB}"/>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0" y="6401839"/>
            <a:ext cx="12192000" cy="458993"/>
          </a:xfrm>
          <a:prstGeom prst="rect">
            <a:avLst/>
          </a:prstGeom>
        </p:spPr>
      </p:pic>
      <p:pic>
        <p:nvPicPr>
          <p:cNvPr id="5" name="Picture 4" descr="A picture containing sitting, large&#10;&#10;Description automatically generated">
            <a:extLst>
              <a:ext uri="{FF2B5EF4-FFF2-40B4-BE49-F238E27FC236}">
                <a16:creationId xmlns:a16="http://schemas.microsoft.com/office/drawing/2014/main" id="{2C380936-1D4C-4EDF-8C03-26629C82CD3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2177826"/>
          </a:xfrm>
          <a:prstGeom prst="rect">
            <a:avLst/>
          </a:prstGeom>
        </p:spPr>
      </p:pic>
      <p:pic>
        <p:nvPicPr>
          <p:cNvPr id="78" name="Picture 77" descr="A picture containing drawing&#10;&#10;Description automatically generated">
            <a:extLst>
              <a:ext uri="{FF2B5EF4-FFF2-40B4-BE49-F238E27FC236}">
                <a16:creationId xmlns:a16="http://schemas.microsoft.com/office/drawing/2014/main" id="{BF9963A2-36A2-47D7-9B22-1CB80C984511}"/>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3869058" y="2930166"/>
            <a:ext cx="1801124" cy="997667"/>
          </a:xfrm>
          <a:prstGeom prst="rect">
            <a:avLst/>
          </a:prstGeom>
        </p:spPr>
      </p:pic>
      <p:sp>
        <p:nvSpPr>
          <p:cNvPr id="10" name="TextBox 9">
            <a:extLst>
              <a:ext uri="{FF2B5EF4-FFF2-40B4-BE49-F238E27FC236}">
                <a16:creationId xmlns:a16="http://schemas.microsoft.com/office/drawing/2014/main" id="{8EC28725-11E5-434F-B9AA-90A9F51B55A6}"/>
              </a:ext>
            </a:extLst>
          </p:cNvPr>
          <p:cNvSpPr txBox="1"/>
          <p:nvPr/>
        </p:nvSpPr>
        <p:spPr>
          <a:xfrm>
            <a:off x="656705" y="6463295"/>
            <a:ext cx="3496301" cy="369332"/>
          </a:xfrm>
          <a:prstGeom prst="rect">
            <a:avLst/>
          </a:prstGeom>
          <a:noFill/>
        </p:spPr>
        <p:txBody>
          <a:bodyPr wrap="square" rtlCol="0">
            <a:spAutoFit/>
          </a:bodyPr>
          <a:lstStyle/>
          <a:p>
            <a:r>
              <a:rPr lang="en-US" dirty="0">
                <a:solidFill>
                  <a:schemeClr val="bg1"/>
                </a:solidFill>
              </a:rPr>
              <a:t>Protect People &amp; Promote Business</a:t>
            </a:r>
          </a:p>
        </p:txBody>
      </p:sp>
      <p:pic>
        <p:nvPicPr>
          <p:cNvPr id="8" name="Picture 7" descr="Logo, company name&#10;&#10;Description automatically generated">
            <a:extLst>
              <a:ext uri="{FF2B5EF4-FFF2-40B4-BE49-F238E27FC236}">
                <a16:creationId xmlns:a16="http://schemas.microsoft.com/office/drawing/2014/main" id="{861F97E0-31E1-4A3F-8F48-268150045CC6}"/>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142995" y="6505685"/>
            <a:ext cx="513710" cy="284551"/>
          </a:xfrm>
          <a:prstGeom prst="rect">
            <a:avLst/>
          </a:prstGeom>
        </p:spPr>
      </p:pic>
      <p:sp>
        <p:nvSpPr>
          <p:cNvPr id="2" name="Title 1">
            <a:extLst>
              <a:ext uri="{FF2B5EF4-FFF2-40B4-BE49-F238E27FC236}">
                <a16:creationId xmlns:a16="http://schemas.microsoft.com/office/drawing/2014/main" id="{4A5B57CA-BB58-A938-0E32-92CF1F27E79F}"/>
              </a:ext>
            </a:extLst>
          </p:cNvPr>
          <p:cNvSpPr txBox="1">
            <a:spLocks/>
          </p:cNvSpPr>
          <p:nvPr/>
        </p:nvSpPr>
        <p:spPr>
          <a:xfrm>
            <a:off x="838199" y="1002707"/>
            <a:ext cx="10515600" cy="87438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dirty="0"/>
              <a:t>Update to MI-FRI</a:t>
            </a:r>
          </a:p>
        </p:txBody>
      </p:sp>
      <p:pic>
        <p:nvPicPr>
          <p:cNvPr id="9" name="Content Placeholder 8">
            <a:extLst>
              <a:ext uri="{FF2B5EF4-FFF2-40B4-BE49-F238E27FC236}">
                <a16:creationId xmlns:a16="http://schemas.microsoft.com/office/drawing/2014/main" id="{649A6C3C-99E6-A2ED-92F2-1297D929710B}"/>
              </a:ext>
            </a:extLst>
          </p:cNvPr>
          <p:cNvPicPr>
            <a:picLocks noGrp="1" noChangeAspect="1"/>
          </p:cNvPicPr>
          <p:nvPr>
            <p:ph idx="1"/>
          </p:nvPr>
        </p:nvPicPr>
        <p:blipFill>
          <a:blip r:embed="rId6"/>
          <a:stretch>
            <a:fillRect/>
          </a:stretch>
        </p:blipFill>
        <p:spPr>
          <a:xfrm>
            <a:off x="1927937" y="1769204"/>
            <a:ext cx="8336124" cy="4632635"/>
          </a:xfrm>
          <a:prstGeom prst="rect">
            <a:avLst/>
          </a:prstGeom>
        </p:spPr>
      </p:pic>
    </p:spTree>
    <p:extLst>
      <p:ext uri="{BB962C8B-B14F-4D97-AF65-F5344CB8AC3E}">
        <p14:creationId xmlns:p14="http://schemas.microsoft.com/office/powerpoint/2010/main" val="16310730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bird&#10;&#10;Description automatically generated">
            <a:extLst>
              <a:ext uri="{FF2B5EF4-FFF2-40B4-BE49-F238E27FC236}">
                <a16:creationId xmlns:a16="http://schemas.microsoft.com/office/drawing/2014/main" id="{BF1D94BA-0A80-4BA3-907B-CB87702597FB}"/>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0" y="6401839"/>
            <a:ext cx="12192000" cy="458993"/>
          </a:xfrm>
          <a:prstGeom prst="rect">
            <a:avLst/>
          </a:prstGeom>
        </p:spPr>
      </p:pic>
      <p:pic>
        <p:nvPicPr>
          <p:cNvPr id="5" name="Picture 4" descr="A picture containing sitting, large&#10;&#10;Description automatically generated">
            <a:extLst>
              <a:ext uri="{FF2B5EF4-FFF2-40B4-BE49-F238E27FC236}">
                <a16:creationId xmlns:a16="http://schemas.microsoft.com/office/drawing/2014/main" id="{2C380936-1D4C-4EDF-8C03-26629C82CD3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2177826"/>
          </a:xfrm>
          <a:prstGeom prst="rect">
            <a:avLst/>
          </a:prstGeom>
        </p:spPr>
      </p:pic>
      <p:pic>
        <p:nvPicPr>
          <p:cNvPr id="78" name="Picture 77" descr="A picture containing drawing&#10;&#10;Description automatically generated">
            <a:extLst>
              <a:ext uri="{FF2B5EF4-FFF2-40B4-BE49-F238E27FC236}">
                <a16:creationId xmlns:a16="http://schemas.microsoft.com/office/drawing/2014/main" id="{BF9963A2-36A2-47D7-9B22-1CB80C984511}"/>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3869058" y="2930166"/>
            <a:ext cx="1801124" cy="997667"/>
          </a:xfrm>
          <a:prstGeom prst="rect">
            <a:avLst/>
          </a:prstGeom>
        </p:spPr>
      </p:pic>
      <p:sp>
        <p:nvSpPr>
          <p:cNvPr id="10" name="TextBox 9">
            <a:extLst>
              <a:ext uri="{FF2B5EF4-FFF2-40B4-BE49-F238E27FC236}">
                <a16:creationId xmlns:a16="http://schemas.microsoft.com/office/drawing/2014/main" id="{8EC28725-11E5-434F-B9AA-90A9F51B55A6}"/>
              </a:ext>
            </a:extLst>
          </p:cNvPr>
          <p:cNvSpPr txBox="1"/>
          <p:nvPr/>
        </p:nvSpPr>
        <p:spPr>
          <a:xfrm>
            <a:off x="656705" y="6463295"/>
            <a:ext cx="3496301" cy="369332"/>
          </a:xfrm>
          <a:prstGeom prst="rect">
            <a:avLst/>
          </a:prstGeom>
          <a:noFill/>
        </p:spPr>
        <p:txBody>
          <a:bodyPr wrap="square" rtlCol="0">
            <a:spAutoFit/>
          </a:bodyPr>
          <a:lstStyle/>
          <a:p>
            <a:r>
              <a:rPr lang="en-US" dirty="0">
                <a:solidFill>
                  <a:schemeClr val="bg1"/>
                </a:solidFill>
              </a:rPr>
              <a:t>Protect People &amp; Promote Business</a:t>
            </a:r>
          </a:p>
        </p:txBody>
      </p:sp>
      <p:pic>
        <p:nvPicPr>
          <p:cNvPr id="8" name="Picture 7" descr="Logo, company name&#10;&#10;Description automatically generated">
            <a:extLst>
              <a:ext uri="{FF2B5EF4-FFF2-40B4-BE49-F238E27FC236}">
                <a16:creationId xmlns:a16="http://schemas.microsoft.com/office/drawing/2014/main" id="{861F97E0-31E1-4A3F-8F48-268150045CC6}"/>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142995" y="6505685"/>
            <a:ext cx="513710" cy="284551"/>
          </a:xfrm>
          <a:prstGeom prst="rect">
            <a:avLst/>
          </a:prstGeom>
        </p:spPr>
      </p:pic>
      <p:sp>
        <p:nvSpPr>
          <p:cNvPr id="2" name="Title 1">
            <a:extLst>
              <a:ext uri="{FF2B5EF4-FFF2-40B4-BE49-F238E27FC236}">
                <a16:creationId xmlns:a16="http://schemas.microsoft.com/office/drawing/2014/main" id="{4A5B57CA-BB58-A938-0E32-92CF1F27E79F}"/>
              </a:ext>
            </a:extLst>
          </p:cNvPr>
          <p:cNvSpPr txBox="1">
            <a:spLocks/>
          </p:cNvSpPr>
          <p:nvPr/>
        </p:nvSpPr>
        <p:spPr>
          <a:xfrm>
            <a:off x="838200" y="1088913"/>
            <a:ext cx="10515600" cy="83817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dirty="0"/>
              <a:t>Update to MI-FRI</a:t>
            </a:r>
          </a:p>
        </p:txBody>
      </p:sp>
      <p:pic>
        <p:nvPicPr>
          <p:cNvPr id="1026" name="Picture 13">
            <a:extLst>
              <a:ext uri="{FF2B5EF4-FFF2-40B4-BE49-F238E27FC236}">
                <a16:creationId xmlns:a16="http://schemas.microsoft.com/office/drawing/2014/main" id="{91C9FA95-E597-50C8-1869-C59D7787C2C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32705" y="1851956"/>
            <a:ext cx="8726589" cy="4549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78317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bird&#10;&#10;Description automatically generated">
            <a:extLst>
              <a:ext uri="{FF2B5EF4-FFF2-40B4-BE49-F238E27FC236}">
                <a16:creationId xmlns:a16="http://schemas.microsoft.com/office/drawing/2014/main" id="{BF1D94BA-0A80-4BA3-907B-CB87702597FB}"/>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0" y="6401839"/>
            <a:ext cx="12192000" cy="458993"/>
          </a:xfrm>
          <a:prstGeom prst="rect">
            <a:avLst/>
          </a:prstGeom>
        </p:spPr>
      </p:pic>
      <p:pic>
        <p:nvPicPr>
          <p:cNvPr id="5" name="Picture 4" descr="A picture containing sitting, large&#10;&#10;Description automatically generated">
            <a:extLst>
              <a:ext uri="{FF2B5EF4-FFF2-40B4-BE49-F238E27FC236}">
                <a16:creationId xmlns:a16="http://schemas.microsoft.com/office/drawing/2014/main" id="{2C380936-1D4C-4EDF-8C03-26629C82CD3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2177826"/>
          </a:xfrm>
          <a:prstGeom prst="rect">
            <a:avLst/>
          </a:prstGeom>
        </p:spPr>
      </p:pic>
      <p:pic>
        <p:nvPicPr>
          <p:cNvPr id="78" name="Picture 77" descr="A picture containing drawing&#10;&#10;Description automatically generated">
            <a:extLst>
              <a:ext uri="{FF2B5EF4-FFF2-40B4-BE49-F238E27FC236}">
                <a16:creationId xmlns:a16="http://schemas.microsoft.com/office/drawing/2014/main" id="{BF9963A2-36A2-47D7-9B22-1CB80C984511}"/>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3869058" y="2930166"/>
            <a:ext cx="1801124" cy="997667"/>
          </a:xfrm>
          <a:prstGeom prst="rect">
            <a:avLst/>
          </a:prstGeom>
        </p:spPr>
      </p:pic>
      <p:sp>
        <p:nvSpPr>
          <p:cNvPr id="10" name="TextBox 9">
            <a:extLst>
              <a:ext uri="{FF2B5EF4-FFF2-40B4-BE49-F238E27FC236}">
                <a16:creationId xmlns:a16="http://schemas.microsoft.com/office/drawing/2014/main" id="{8EC28725-11E5-434F-B9AA-90A9F51B55A6}"/>
              </a:ext>
            </a:extLst>
          </p:cNvPr>
          <p:cNvSpPr txBox="1"/>
          <p:nvPr/>
        </p:nvSpPr>
        <p:spPr>
          <a:xfrm>
            <a:off x="656705" y="6463295"/>
            <a:ext cx="3496301" cy="369332"/>
          </a:xfrm>
          <a:prstGeom prst="rect">
            <a:avLst/>
          </a:prstGeom>
          <a:noFill/>
        </p:spPr>
        <p:txBody>
          <a:bodyPr wrap="square" rtlCol="0">
            <a:spAutoFit/>
          </a:bodyPr>
          <a:lstStyle/>
          <a:p>
            <a:r>
              <a:rPr lang="en-US" dirty="0">
                <a:solidFill>
                  <a:schemeClr val="bg1"/>
                </a:solidFill>
              </a:rPr>
              <a:t>Protect People &amp; Promote Business</a:t>
            </a:r>
          </a:p>
        </p:txBody>
      </p:sp>
      <p:pic>
        <p:nvPicPr>
          <p:cNvPr id="8" name="Picture 7" descr="Logo, company name&#10;&#10;Description automatically generated">
            <a:extLst>
              <a:ext uri="{FF2B5EF4-FFF2-40B4-BE49-F238E27FC236}">
                <a16:creationId xmlns:a16="http://schemas.microsoft.com/office/drawing/2014/main" id="{861F97E0-31E1-4A3F-8F48-268150045CC6}"/>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142995" y="6505685"/>
            <a:ext cx="513710" cy="284551"/>
          </a:xfrm>
          <a:prstGeom prst="rect">
            <a:avLst/>
          </a:prstGeom>
        </p:spPr>
      </p:pic>
      <p:sp>
        <p:nvSpPr>
          <p:cNvPr id="2" name="Title 1">
            <a:extLst>
              <a:ext uri="{FF2B5EF4-FFF2-40B4-BE49-F238E27FC236}">
                <a16:creationId xmlns:a16="http://schemas.microsoft.com/office/drawing/2014/main" id="{4A5B57CA-BB58-A938-0E32-92CF1F27E79F}"/>
              </a:ext>
            </a:extLst>
          </p:cNvPr>
          <p:cNvSpPr txBox="1">
            <a:spLocks/>
          </p:cNvSpPr>
          <p:nvPr/>
        </p:nvSpPr>
        <p:spPr>
          <a:xfrm>
            <a:off x="838200" y="1205610"/>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t>Facility Reported Incidents (FRI)</a:t>
            </a:r>
          </a:p>
        </p:txBody>
      </p:sp>
      <p:sp>
        <p:nvSpPr>
          <p:cNvPr id="4" name="Content Placeholder 3">
            <a:extLst>
              <a:ext uri="{FF2B5EF4-FFF2-40B4-BE49-F238E27FC236}">
                <a16:creationId xmlns:a16="http://schemas.microsoft.com/office/drawing/2014/main" id="{E94ECBF0-6EBF-3811-C482-294A23DAC441}"/>
              </a:ext>
            </a:extLst>
          </p:cNvPr>
          <p:cNvSpPr>
            <a:spLocks noGrp="1"/>
          </p:cNvSpPr>
          <p:nvPr>
            <p:ph idx="1"/>
          </p:nvPr>
        </p:nvSpPr>
        <p:spPr>
          <a:xfrm>
            <a:off x="838200" y="2592629"/>
            <a:ext cx="10515600" cy="3584334"/>
          </a:xfrm>
        </p:spPr>
        <p:txBody>
          <a:bodyPr/>
          <a:lstStyle/>
          <a:p>
            <a:r>
              <a:rPr lang="en-US" dirty="0">
                <a:hlinkClick r:id="rId6"/>
              </a:rPr>
              <a:t>EXHIBIT 358 </a:t>
            </a:r>
            <a:r>
              <a:rPr lang="en-US" dirty="0"/>
              <a:t> Sample Form for Facility Reported </a:t>
            </a:r>
            <a:r>
              <a:rPr lang="en-US" b="1" dirty="0"/>
              <a:t>Incidents</a:t>
            </a:r>
          </a:p>
          <a:p>
            <a:r>
              <a:rPr lang="en-US" dirty="0">
                <a:hlinkClick r:id="rId7"/>
              </a:rPr>
              <a:t>EXHIBIT 359 </a:t>
            </a:r>
            <a:r>
              <a:rPr lang="en-US" dirty="0"/>
              <a:t> Follow-up </a:t>
            </a:r>
            <a:r>
              <a:rPr lang="en-US" b="1" dirty="0"/>
              <a:t>Investigation</a:t>
            </a:r>
            <a:r>
              <a:rPr lang="en-US" dirty="0"/>
              <a:t> Report</a:t>
            </a:r>
          </a:p>
        </p:txBody>
      </p:sp>
    </p:spTree>
    <p:extLst>
      <p:ext uri="{BB962C8B-B14F-4D97-AF65-F5344CB8AC3E}">
        <p14:creationId xmlns:p14="http://schemas.microsoft.com/office/powerpoint/2010/main" val="30075338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0 LARA PowerPoint Template V3" id="{88DC30F6-04EB-4271-8DDA-1AB8AC51D111}" vid="{DE98A8C9-8CEF-4806-8CE2-02F762D6799B}"/>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1e41a24c-6b22-46ad-a5d5-31bf4eaeacfb" xsi:nil="true"/>
    <DateModified xmlns="6dc054ac-717b-48f2-9ba8-f6847422d3e0" xsi:nil="true"/>
    <lcf76f155ced4ddcb4097134ff3c332f xmlns="6dc054ac-717b-48f2-9ba8-f6847422d3e0">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ACF0BA4A57E1140AF9BBCF28E37440D" ma:contentTypeVersion="14" ma:contentTypeDescription="Create a new document." ma:contentTypeScope="" ma:versionID="4396213087f179013ce6d643441c091c">
  <xsd:schema xmlns:xsd="http://www.w3.org/2001/XMLSchema" xmlns:xs="http://www.w3.org/2001/XMLSchema" xmlns:p="http://schemas.microsoft.com/office/2006/metadata/properties" xmlns:ns2="6dc054ac-717b-48f2-9ba8-f6847422d3e0" xmlns:ns3="1e41a24c-6b22-46ad-a5d5-31bf4eaeacfb" targetNamespace="http://schemas.microsoft.com/office/2006/metadata/properties" ma:root="true" ma:fieldsID="2720e1319df9af5a25593e5ebe1a1ceb" ns2:_="" ns3:_="">
    <xsd:import namespace="6dc054ac-717b-48f2-9ba8-f6847422d3e0"/>
    <xsd:import namespace="1e41a24c-6b22-46ad-a5d5-31bf4eaeacfb"/>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2:MediaLengthInSeconds" minOccurs="0"/>
                <xsd:element ref="ns3:SharedWithUsers" minOccurs="0"/>
                <xsd:element ref="ns3:SharedWithDetails" minOccurs="0"/>
                <xsd:element ref="ns2:DateModifie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c054ac-717b-48f2-9ba8-f6847422d3e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c0d83692-8000-456c-81e0-753272234f01"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DateModified" ma:index="21" nillable="true" ma:displayName="Date Modified" ma:format="DateOnly" ma:internalName="DateModified">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1e41a24c-6b22-46ad-a5d5-31bf4eaeacfb"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4191b9d5-5946-4a51-bb8b-0e2a88ed6aac}" ma:internalName="TaxCatchAll" ma:showField="CatchAllData" ma:web="1e41a24c-6b22-46ad-a5d5-31bf4eaeacfb">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A0A2CE5-B36A-4100-8E71-2356F6D15079}">
  <ds:schemaRefs>
    <ds:schemaRef ds:uri="1e41a24c-6b22-46ad-a5d5-31bf4eaeacfb"/>
    <ds:schemaRef ds:uri="http://purl.org/dc/elements/1.1/"/>
    <ds:schemaRef ds:uri="http://schemas.openxmlformats.org/package/2006/metadata/core-properties"/>
    <ds:schemaRef ds:uri="http://www.w3.org/XML/1998/namespace"/>
    <ds:schemaRef ds:uri="http://schemas.microsoft.com/office/infopath/2007/PartnerControls"/>
    <ds:schemaRef ds:uri="http://schemas.microsoft.com/office/2006/metadata/properties"/>
    <ds:schemaRef ds:uri="http://schemas.microsoft.com/office/2006/documentManagement/types"/>
    <ds:schemaRef ds:uri="http://purl.org/dc/terms/"/>
    <ds:schemaRef ds:uri="6dc054ac-717b-48f2-9ba8-f6847422d3e0"/>
    <ds:schemaRef ds:uri="http://purl.org/dc/dcmitype/"/>
  </ds:schemaRefs>
</ds:datastoreItem>
</file>

<file path=customXml/itemProps2.xml><?xml version="1.0" encoding="utf-8"?>
<ds:datastoreItem xmlns:ds="http://schemas.openxmlformats.org/officeDocument/2006/customXml" ds:itemID="{462364E7-13E1-49FD-9ED5-C25569C565D4}">
  <ds:schemaRefs>
    <ds:schemaRef ds:uri="http://schemas.microsoft.com/sharepoint/v3/contenttype/forms"/>
  </ds:schemaRefs>
</ds:datastoreItem>
</file>

<file path=customXml/itemProps3.xml><?xml version="1.0" encoding="utf-8"?>
<ds:datastoreItem xmlns:ds="http://schemas.openxmlformats.org/officeDocument/2006/customXml" ds:itemID="{DD7D33D6-545C-4B38-AA4E-3A9A201614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dc054ac-717b-48f2-9ba8-f6847422d3e0"/>
    <ds:schemaRef ds:uri="1e41a24c-6b22-46ad-a5d5-31bf4eaeac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2021 LARA PowerPoint - Base - Template (6)</Template>
  <TotalTime>5964</TotalTime>
  <Words>518</Words>
  <Application>Microsoft Office PowerPoint</Application>
  <PresentationFormat>Widescreen</PresentationFormat>
  <Paragraphs>60</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Documents during survey</vt:lpstr>
      <vt:lpstr>PowerPoint Presentation</vt:lpstr>
      <vt:lpstr>Documents during survey</vt:lpstr>
      <vt:lpstr>Past Noncompliance (PNC)</vt:lpstr>
      <vt:lpstr>Past Noncompliance (PNC)</vt:lpstr>
    </vt:vector>
  </TitlesOfParts>
  <Company>State Of Michigan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Bureau of Survey and Certification</dc:title>
  <dc:creator>Belden, Jennifer (LARA)</dc:creator>
  <cp:lastModifiedBy>Cathy Sunlin</cp:lastModifiedBy>
  <cp:revision>6</cp:revision>
  <dcterms:created xsi:type="dcterms:W3CDTF">2023-03-08T13:12:06Z</dcterms:created>
  <dcterms:modified xsi:type="dcterms:W3CDTF">2023-05-03T15:27:26Z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0x010100AACF0BA4A57E1140AF9BBCF28E37440D</vt:lpwstr>
  </property>
  <property fmtid="{D5CDD505-2E9C-101B-9397-08002B2CF9AE}" pid="3" name="Content Audience">
    <vt:i4>1</vt:i4>
  </property>
  <property fmtid="{D5CDD505-2E9C-101B-9397-08002B2CF9AE}" pid="4" name="MSIP_Label_3a2fed65-62e7-46ea-af74-187e0c17143a_Enabled">
    <vt:lpwstr>true</vt:lpwstr>
  </property>
  <property fmtid="{D5CDD505-2E9C-101B-9397-08002B2CF9AE}" pid="5" name="MSIP_Label_3a2fed65-62e7-46ea-af74-187e0c17143a_SetDate">
    <vt:lpwstr>2023-03-08T13:25:22Z</vt:lpwstr>
  </property>
  <property fmtid="{D5CDD505-2E9C-101B-9397-08002B2CF9AE}" pid="6" name="MSIP_Label_3a2fed65-62e7-46ea-af74-187e0c17143a_Method">
    <vt:lpwstr>Privileged</vt:lpwstr>
  </property>
  <property fmtid="{D5CDD505-2E9C-101B-9397-08002B2CF9AE}" pid="7" name="MSIP_Label_3a2fed65-62e7-46ea-af74-187e0c17143a_Name">
    <vt:lpwstr>3a2fed65-62e7-46ea-af74-187e0c17143a</vt:lpwstr>
  </property>
  <property fmtid="{D5CDD505-2E9C-101B-9397-08002B2CF9AE}" pid="8" name="MSIP_Label_3a2fed65-62e7-46ea-af74-187e0c17143a_SiteId">
    <vt:lpwstr>d5fb7087-3777-42ad-966a-892ef47225d1</vt:lpwstr>
  </property>
  <property fmtid="{D5CDD505-2E9C-101B-9397-08002B2CF9AE}" pid="9" name="MSIP_Label_3a2fed65-62e7-46ea-af74-187e0c17143a_ActionId">
    <vt:lpwstr>ff149864-86f0-4ca9-b2c2-8b91abc4f577</vt:lpwstr>
  </property>
  <property fmtid="{D5CDD505-2E9C-101B-9397-08002B2CF9AE}" pid="10" name="MSIP_Label_3a2fed65-62e7-46ea-af74-187e0c17143a_ContentBits">
    <vt:lpwstr>0</vt:lpwstr>
  </property>
  <property fmtid="{D5CDD505-2E9C-101B-9397-08002B2CF9AE}" pid="11" name="MediaServiceImageTags">
    <vt:lpwstr/>
  </property>
</Properties>
</file>