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46.xml" ContentType="application/vnd.openxmlformats-officedocument.presentationml.tags+xml"/>
  <Override PartName="/ppt/notesSlides/notesSlide1.xml" ContentType="application/vnd.openxmlformats-officedocument.presentationml.notesSlide+xml"/>
  <Override PartName="/ppt/tags/tag47.xml" ContentType="application/vnd.openxmlformats-officedocument.presentationml.tags+xml"/>
  <Override PartName="/ppt/notesSlides/notesSlide2.xml" ContentType="application/vnd.openxmlformats-officedocument.presentationml.notesSlide+xml"/>
  <Override PartName="/ppt/tags/tag48.xml" ContentType="application/vnd.openxmlformats-officedocument.presentationml.tags+xml"/>
  <Override PartName="/ppt/notesSlides/notesSlide3.xml" ContentType="application/vnd.openxmlformats-officedocument.presentationml.notesSlide+xml"/>
  <Override PartName="/ppt/tags/tag49.xml" ContentType="application/vnd.openxmlformats-officedocument.presentationml.tags+xml"/>
  <Override PartName="/ppt/notesSlides/notesSlide4.xml" ContentType="application/vnd.openxmlformats-officedocument.presentationml.notesSlide+xml"/>
  <Override PartName="/ppt/tags/tag50.xml" ContentType="application/vnd.openxmlformats-officedocument.presentationml.tags+xml"/>
  <Override PartName="/ppt/notesSlides/notesSlide5.xml" ContentType="application/vnd.openxmlformats-officedocument.presentationml.notesSlide+xml"/>
  <Override PartName="/ppt/tags/tag51.xml" ContentType="application/vnd.openxmlformats-officedocument.presentationml.tags+xml"/>
  <Override PartName="/ppt/notesSlides/notesSlide6.xml" ContentType="application/vnd.openxmlformats-officedocument.presentationml.notesSlide+xml"/>
  <Override PartName="/ppt/tags/tag52.xml" ContentType="application/vnd.openxmlformats-officedocument.presentationml.tags+xml"/>
  <Override PartName="/ppt/notesSlides/notesSlide7.xml" ContentType="application/vnd.openxmlformats-officedocument.presentationml.notesSlide+xml"/>
  <Override PartName="/ppt/tags/tag53.xml" ContentType="application/vnd.openxmlformats-officedocument.presentationml.tags+xml"/>
  <Override PartName="/ppt/notesSlides/notesSlide8.xml" ContentType="application/vnd.openxmlformats-officedocument.presentationml.notesSlide+xml"/>
  <Override PartName="/ppt/tags/tag54.xml" ContentType="application/vnd.openxmlformats-officedocument.presentationml.tags+xml"/>
  <Override PartName="/ppt/notesSlides/notesSlide9.xml" ContentType="application/vnd.openxmlformats-officedocument.presentationml.notesSlide+xml"/>
  <Override PartName="/ppt/tags/tag5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5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5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58.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59.xml" ContentType="application/vnd.openxmlformats-officedocument.presentationml.tags+xml"/>
  <Override PartName="/ppt/notesSlides/notesSlide56.xml" ContentType="application/vnd.openxmlformats-officedocument.presentationml.notesSlide+xml"/>
  <Override PartName="/ppt/tags/tag60.xml" ContentType="application/vnd.openxmlformats-officedocument.presentationml.tags+xml"/>
  <Override PartName="/ppt/notesSlides/notesSlide57.xml" ContentType="application/vnd.openxmlformats-officedocument.presentationml.notesSlide+xml"/>
  <Override PartName="/ppt/tags/tag61.xml" ContentType="application/vnd.openxmlformats-officedocument.presentationml.tag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62.xml" ContentType="application/vnd.openxmlformats-officedocument.presentationml.tags+xml"/>
  <Override PartName="/ppt/notesSlides/notesSlide60.xml" ContentType="application/vnd.openxmlformats-officedocument.presentationml.notesSlide+xml"/>
  <Override PartName="/ppt/tags/tag63.xml" ContentType="application/vnd.openxmlformats-officedocument.presentationml.tags+xml"/>
  <Override PartName="/ppt/notesSlides/notesSlide61.xml" ContentType="application/vnd.openxmlformats-officedocument.presentationml.notesSlide+xml"/>
  <Override PartName="/ppt/tags/tag64.xml" ContentType="application/vnd.openxmlformats-officedocument.presentationml.tags+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72" r:id="rId5"/>
  </p:sldMasterIdLst>
  <p:notesMasterIdLst>
    <p:notesMasterId r:id="rId68"/>
  </p:notesMasterIdLst>
  <p:handoutMasterIdLst>
    <p:handoutMasterId r:id="rId69"/>
  </p:handoutMasterIdLst>
  <p:sldIdLst>
    <p:sldId id="260" r:id="rId6"/>
    <p:sldId id="543" r:id="rId7"/>
    <p:sldId id="350" r:id="rId8"/>
    <p:sldId id="397" r:id="rId9"/>
    <p:sldId id="394" r:id="rId10"/>
    <p:sldId id="395" r:id="rId11"/>
    <p:sldId id="396" r:id="rId12"/>
    <p:sldId id="608" r:id="rId13"/>
    <p:sldId id="609" r:id="rId14"/>
    <p:sldId id="512" r:id="rId15"/>
    <p:sldId id="393" r:id="rId16"/>
    <p:sldId id="353" r:id="rId17"/>
    <p:sldId id="356" r:id="rId18"/>
    <p:sldId id="357" r:id="rId19"/>
    <p:sldId id="352" r:id="rId20"/>
    <p:sldId id="587" r:id="rId21"/>
    <p:sldId id="588" r:id="rId22"/>
    <p:sldId id="589" r:id="rId23"/>
    <p:sldId id="459" r:id="rId24"/>
    <p:sldId id="590" r:id="rId25"/>
    <p:sldId id="592" r:id="rId26"/>
    <p:sldId id="435" r:id="rId27"/>
    <p:sldId id="594" r:id="rId28"/>
    <p:sldId id="441" r:id="rId29"/>
    <p:sldId id="595" r:id="rId30"/>
    <p:sldId id="596" r:id="rId31"/>
    <p:sldId id="444" r:id="rId32"/>
    <p:sldId id="597" r:id="rId33"/>
    <p:sldId id="475" r:id="rId34"/>
    <p:sldId id="598" r:id="rId35"/>
    <p:sldId id="599" r:id="rId36"/>
    <p:sldId id="505" r:id="rId37"/>
    <p:sldId id="600" r:id="rId38"/>
    <p:sldId id="509" r:id="rId39"/>
    <p:sldId id="582" r:id="rId40"/>
    <p:sldId id="263" r:id="rId41"/>
    <p:sldId id="520" r:id="rId42"/>
    <p:sldId id="522" r:id="rId43"/>
    <p:sldId id="585" r:id="rId44"/>
    <p:sldId id="518" r:id="rId45"/>
    <p:sldId id="604" r:id="rId46"/>
    <p:sldId id="605" r:id="rId47"/>
    <p:sldId id="603" r:id="rId48"/>
    <p:sldId id="607" r:id="rId49"/>
    <p:sldId id="476" r:id="rId50"/>
    <p:sldId id="517" r:id="rId51"/>
    <p:sldId id="610" r:id="rId52"/>
    <p:sldId id="274" r:id="rId53"/>
    <p:sldId id="275" r:id="rId54"/>
    <p:sldId id="276" r:id="rId55"/>
    <p:sldId id="277" r:id="rId56"/>
    <p:sldId id="285" r:id="rId57"/>
    <p:sldId id="278" r:id="rId58"/>
    <p:sldId id="383" r:id="rId59"/>
    <p:sldId id="410" r:id="rId60"/>
    <p:sldId id="572" r:id="rId61"/>
    <p:sldId id="573" r:id="rId62"/>
    <p:sldId id="571" r:id="rId63"/>
    <p:sldId id="611" r:id="rId64"/>
    <p:sldId id="580" r:id="rId65"/>
    <p:sldId id="280" r:id="rId66"/>
    <p:sldId id="265" r:id="rId67"/>
  </p:sldIdLst>
  <p:sldSz cx="12192000" cy="6858000"/>
  <p:notesSz cx="9296400" cy="7010400"/>
  <p:custDataLst>
    <p:tags r:id="rId7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81AD0F-4FFA-39BB-5C41-E471B1587826}" name="Schneider, Matthew (DHHS)" initials="S(" userId="S::schneiderm4@michigan.gov::883d2a4b-c039-41ac-9c20-dfd09fe81a4c" providerId="AD"/>
  <p188:author id="{4AC7113C-687E-A865-D495-82382E8B588F}" name="Tindall, Jessica (DHHS)" initials="TJ" userId="S::tindallj@michigan.gov::26f9b8d2-0f1a-42ae-96ff-fca089f92bf1" providerId="AD"/>
  <p188:author id="{A1CA0767-7CE3-B42A-C93B-E3D7ED8644A8}" name="Graziano, Angelina (DHHS)" initials="GA" userId="S::grazianoa@michigan.gov::ff45d7c6-aeeb-40c4-94c9-84c324b67d76" providerId="AD"/>
  <p188:author id="{9AA56876-295E-4711-E2C5-00E3CF07426B}" name="Havens, Shannah (DHHS)" initials="HS(" userId="S::HavensS2@michigan.gov::8c0aac0b-ea48-45e7-835e-0d81765175c5" providerId="AD"/>
  <p188:author id="{640D7A7E-129B-EECB-1376-82883EF17395}" name="Kelly, Kelly (DHHS)" initials="KK" userId="S::kellyk8@michigan.gov::e7090219-7076-4aac-9951-f56f20c1853c" providerId="AD"/>
  <p188:author id="{E940C6A5-F6FC-03AE-E500-BA929DBA1A37}" name="Havens, Shannah (DHHS)" initials="H(" userId="S::havenss2@michigan.gov::8c0aac0b-ea48-45e7-835e-0d81765175c5" providerId="AD"/>
  <p188:author id="{E1C090DA-F785-D204-9F18-1CAB69A57123}" name="Stewart, Katelyn (DHHS)" initials="SK(" userId="S::StewartK10@michigan.gov::bd45da59-a4e8-4dce-84fd-7868515bee3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E673"/>
    <a:srgbClr val="0F406B"/>
    <a:srgbClr val="009D4E"/>
    <a:srgbClr val="57AE76"/>
    <a:srgbClr val="30F05E"/>
    <a:srgbClr val="4E66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2693BF-6B89-65C4-E4ED-A2C8C6C4A65B}" v="24" dt="2025-02-26T14:01:03.923"/>
    <p1510:client id="{628F27AD-BAA5-A46A-227C-47555A1E58BF}" v="76" dt="2025-02-25T15:32:12.152"/>
    <p1510:client id="{63D7DF21-B03D-8D31-8C47-DE7BCDAB710F}" v="65" dt="2025-02-25T17:04:13.249"/>
    <p1510:client id="{93C3D2E2-B116-4178-BDCC-366A94FFA275}" v="6" dt="2025-02-25T16:22:08.624"/>
    <p1510:client id="{E847710F-9E6D-4C1D-9F96-A2AB765267D4}" v="1" dt="2025-02-25T15:06:36.1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notesMaster" Target="notesMasters/notesMaster1.xml"/><Relationship Id="rId76" Type="http://schemas.microsoft.com/office/2018/10/relationships/authors" Target="authors.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gs" Target="tags/tag1.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hyperlink" Target="mailto:MDHHS-NFISOLATION@michigan.gov" TargetMode="External"/><Relationship Id="rId6" Type="http://schemas.openxmlformats.org/officeDocument/2006/relationships/image" Target="../media/image21.png"/><Relationship Id="rId5" Type="http://schemas.openxmlformats.org/officeDocument/2006/relationships/image" Target="../media/image22.svg"/><Relationship Id="rId4"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8" Type="http://schemas.openxmlformats.org/officeDocument/2006/relationships/hyperlink" Target="mailto:MDHHS-NFISOLATION@michigan.gov" TargetMode="External"/><Relationship Id="rId3" Type="http://schemas.openxmlformats.org/officeDocument/2006/relationships/image" Target="../media/image20.svg"/><Relationship Id="rId7" Type="http://schemas.openxmlformats.org/officeDocument/2006/relationships/image" Target="../media/image24.svg"/><Relationship Id="rId1" Type="http://schemas.openxmlformats.org/officeDocument/2006/relationships/image" Target="../media/image19.png"/><Relationship Id="rId6" Type="http://schemas.openxmlformats.org/officeDocument/2006/relationships/image" Target="../media/image21.png"/><Relationship Id="rId5" Type="http://schemas.openxmlformats.org/officeDocument/2006/relationships/image" Target="../media/image22.svg"/><Relationship Id="rId4"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24A684-932F-485A-8450-C3C12DDC9AB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715718F-3974-41DB-AD91-05F8D73716C4}">
      <dgm:prSet/>
      <dgm:spPr/>
      <dgm:t>
        <a:bodyPr/>
        <a:lstStyle/>
        <a:p>
          <a:r>
            <a:rPr lang="en-US"/>
            <a:t>If a provider has a Non-Available Bed Plan,  Medicaid beds must be used for COVID isolation before requesting Medicare or Licensed Only beds to provide isolation for COVID care.</a:t>
          </a:r>
        </a:p>
      </dgm:t>
    </dgm:pt>
    <dgm:pt modelId="{3CEB1C14-FE99-4706-AC1B-3BA7955663A7}" type="parTrans" cxnId="{FBEA4207-0E1F-4C75-8A43-370C2F79E841}">
      <dgm:prSet/>
      <dgm:spPr/>
      <dgm:t>
        <a:bodyPr/>
        <a:lstStyle/>
        <a:p>
          <a:endParaRPr lang="en-US"/>
        </a:p>
      </dgm:t>
    </dgm:pt>
    <dgm:pt modelId="{8353BC0F-A19E-4FFA-BFDE-17BCBA334455}" type="sibTrans" cxnId="{FBEA4207-0E1F-4C75-8A43-370C2F79E841}">
      <dgm:prSet/>
      <dgm:spPr/>
      <dgm:t>
        <a:bodyPr/>
        <a:lstStyle/>
        <a:p>
          <a:endParaRPr lang="en-US"/>
        </a:p>
      </dgm:t>
    </dgm:pt>
    <dgm:pt modelId="{29267EEC-C2E6-4C00-A363-0AEF993C8951}">
      <dgm:prSet/>
      <dgm:spPr/>
      <dgm:t>
        <a:bodyPr/>
        <a:lstStyle/>
        <a:p>
          <a:r>
            <a:rPr lang="en-US"/>
            <a:t>If a facility </a:t>
          </a:r>
          <a:r>
            <a:rPr lang="en-US" u="sng"/>
            <a:t>must</a:t>
          </a:r>
          <a:r>
            <a:rPr lang="en-US"/>
            <a:t> utilize a Medicare Only Certified bed or a Licensed Only bed the must follow the guidance issued in </a:t>
          </a:r>
          <a:r>
            <a:rPr lang="en-US" b="1" u="sng"/>
            <a:t>MMP-24-03.</a:t>
          </a:r>
          <a:endParaRPr lang="en-US"/>
        </a:p>
      </dgm:t>
    </dgm:pt>
    <dgm:pt modelId="{2AF18EE0-777C-4A5D-84ED-F8D903BB21BC}" type="parTrans" cxnId="{7864D6A5-D760-4166-B83D-DA99C4F46FAC}">
      <dgm:prSet/>
      <dgm:spPr/>
      <dgm:t>
        <a:bodyPr/>
        <a:lstStyle/>
        <a:p>
          <a:endParaRPr lang="en-US"/>
        </a:p>
      </dgm:t>
    </dgm:pt>
    <dgm:pt modelId="{3E5934EB-F545-411D-90F8-44BA13B97BFC}" type="sibTrans" cxnId="{7864D6A5-D760-4166-B83D-DA99C4F46FAC}">
      <dgm:prSet/>
      <dgm:spPr/>
      <dgm:t>
        <a:bodyPr/>
        <a:lstStyle/>
        <a:p>
          <a:endParaRPr lang="en-US"/>
        </a:p>
      </dgm:t>
    </dgm:pt>
    <dgm:pt modelId="{41F41CF0-23B6-4B87-9328-6EF2437F571A}">
      <dgm:prSet/>
      <dgm:spPr/>
      <dgm:t>
        <a:bodyPr/>
        <a:lstStyle/>
        <a:p>
          <a:r>
            <a:rPr lang="en-US"/>
            <a:t>If you </a:t>
          </a:r>
          <a:r>
            <a:rPr lang="en-US" u="sng"/>
            <a:t>must</a:t>
          </a:r>
          <a:r>
            <a:rPr lang="en-US"/>
            <a:t> utilize isolation beds or have questions about this process, please contact </a:t>
          </a:r>
          <a:r>
            <a:rPr lang="en-US" b="1" u="sng">
              <a:hlinkClick xmlns:r="http://schemas.openxmlformats.org/officeDocument/2006/relationships" r:id="rId1"/>
            </a:rPr>
            <a:t>MDHHS-NFISOLATION@michigan.gov</a:t>
          </a:r>
          <a:r>
            <a:rPr lang="en-US" b="1" u="sng"/>
            <a:t>. </a:t>
          </a:r>
          <a:endParaRPr lang="en-US"/>
        </a:p>
      </dgm:t>
    </dgm:pt>
    <dgm:pt modelId="{A6AC8C5B-B9BF-44BF-AC0E-C2F12D7C6389}" type="parTrans" cxnId="{E7B41771-7D8C-4556-9E8D-D741A3784093}">
      <dgm:prSet/>
      <dgm:spPr/>
      <dgm:t>
        <a:bodyPr/>
        <a:lstStyle/>
        <a:p>
          <a:endParaRPr lang="en-US"/>
        </a:p>
      </dgm:t>
    </dgm:pt>
    <dgm:pt modelId="{F4F006DC-2CB9-4245-894B-BDA8F7ACB74D}" type="sibTrans" cxnId="{E7B41771-7D8C-4556-9E8D-D741A3784093}">
      <dgm:prSet/>
      <dgm:spPr/>
      <dgm:t>
        <a:bodyPr/>
        <a:lstStyle/>
        <a:p>
          <a:endParaRPr lang="en-US"/>
        </a:p>
      </dgm:t>
    </dgm:pt>
    <dgm:pt modelId="{942B1E51-ACB8-47C7-BCF5-50E75CC77A5C}" type="pres">
      <dgm:prSet presAssocID="{D124A684-932F-485A-8450-C3C12DDC9AB2}" presName="root" presStyleCnt="0">
        <dgm:presLayoutVars>
          <dgm:dir/>
          <dgm:resizeHandles val="exact"/>
        </dgm:presLayoutVars>
      </dgm:prSet>
      <dgm:spPr/>
      <dgm:t>
        <a:bodyPr/>
        <a:lstStyle/>
        <a:p>
          <a:endParaRPr lang="en-US"/>
        </a:p>
      </dgm:t>
    </dgm:pt>
    <dgm:pt modelId="{15592D1F-13DB-439F-9E25-60B25057AF7D}" type="pres">
      <dgm:prSet presAssocID="{8715718F-3974-41DB-AD91-05F8D73716C4}" presName="compNode" presStyleCnt="0"/>
      <dgm:spPr/>
    </dgm:pt>
    <dgm:pt modelId="{54086211-82C0-48B6-8466-A336F6B72787}" type="pres">
      <dgm:prSet presAssocID="{8715718F-3974-41DB-AD91-05F8D73716C4}" presName="bgRect" presStyleLbl="bgShp" presStyleIdx="0" presStyleCnt="3"/>
      <dgm:spPr/>
    </dgm:pt>
    <dgm:pt modelId="{659B4FCA-4764-41EB-B78E-1DDC9E313EC6}" type="pres">
      <dgm:prSet presAssocID="{8715718F-3974-41DB-AD91-05F8D73716C4}" presName="iconRect" presStyleLbl="node1" presStyleIdx="0" presStyleCnt="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a:blipFill>
        <a:ln>
          <a:noFill/>
        </a:ln>
      </dgm:spPr>
      <dgm:extLst>
        <a:ext uri="{E40237B7-FDA0-4F09-8148-C483321AD2D9}">
          <dgm14:cNvPr xmlns:dgm14="http://schemas.microsoft.com/office/drawing/2010/diagram" id="0" name="" descr="Sleep"/>
        </a:ext>
      </dgm:extLst>
    </dgm:pt>
    <dgm:pt modelId="{90C4C5D7-DA13-48FD-A553-54A6211D7EA9}" type="pres">
      <dgm:prSet presAssocID="{8715718F-3974-41DB-AD91-05F8D73716C4}" presName="spaceRect" presStyleCnt="0"/>
      <dgm:spPr/>
    </dgm:pt>
    <dgm:pt modelId="{87792820-E43D-4751-B0FF-AA032A73FDE2}" type="pres">
      <dgm:prSet presAssocID="{8715718F-3974-41DB-AD91-05F8D73716C4}" presName="parTx" presStyleLbl="revTx" presStyleIdx="0" presStyleCnt="3">
        <dgm:presLayoutVars>
          <dgm:chMax val="0"/>
          <dgm:chPref val="0"/>
        </dgm:presLayoutVars>
      </dgm:prSet>
      <dgm:spPr/>
      <dgm:t>
        <a:bodyPr/>
        <a:lstStyle/>
        <a:p>
          <a:endParaRPr lang="en-US"/>
        </a:p>
      </dgm:t>
    </dgm:pt>
    <dgm:pt modelId="{36200CE6-0325-40D0-9DC8-BAD2904DC048}" type="pres">
      <dgm:prSet presAssocID="{8353BC0F-A19E-4FFA-BFDE-17BCBA334455}" presName="sibTrans" presStyleCnt="0"/>
      <dgm:spPr/>
    </dgm:pt>
    <dgm:pt modelId="{4C83ABA2-13D4-44D7-89BE-061B97781C6C}" type="pres">
      <dgm:prSet presAssocID="{29267EEC-C2E6-4C00-A363-0AEF993C8951}" presName="compNode" presStyleCnt="0"/>
      <dgm:spPr/>
    </dgm:pt>
    <dgm:pt modelId="{344A197E-E9AA-4BDE-B4EF-DCA6D8B18BF1}" type="pres">
      <dgm:prSet presAssocID="{29267EEC-C2E6-4C00-A363-0AEF993C8951}" presName="bgRect" presStyleLbl="bgShp" presStyleIdx="1" presStyleCnt="3"/>
      <dgm:spPr/>
    </dgm:pt>
    <dgm:pt modelId="{FF4C344B-4A76-46EB-8614-C2AAF23EDE00}" type="pres">
      <dgm:prSet presAssocID="{29267EEC-C2E6-4C00-A363-0AEF993C8951}" presName="iconRect" presStyleLbl="node1" presStyleIdx="1" presStyleCnt="3"/>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a:blipFill>
        <a:ln>
          <a:noFill/>
        </a:ln>
      </dgm:spPr>
      <dgm:extLst>
        <a:ext uri="{E40237B7-FDA0-4F09-8148-C483321AD2D9}">
          <dgm14:cNvPr xmlns:dgm14="http://schemas.microsoft.com/office/drawing/2010/diagram" id="0" name="" descr="Bed"/>
        </a:ext>
      </dgm:extLst>
    </dgm:pt>
    <dgm:pt modelId="{E01E5402-E244-47DB-8734-D411205F4630}" type="pres">
      <dgm:prSet presAssocID="{29267EEC-C2E6-4C00-A363-0AEF993C8951}" presName="spaceRect" presStyleCnt="0"/>
      <dgm:spPr/>
    </dgm:pt>
    <dgm:pt modelId="{64E4EC34-0DBA-4E93-8F60-40D2F4F4A441}" type="pres">
      <dgm:prSet presAssocID="{29267EEC-C2E6-4C00-A363-0AEF993C8951}" presName="parTx" presStyleLbl="revTx" presStyleIdx="1" presStyleCnt="3">
        <dgm:presLayoutVars>
          <dgm:chMax val="0"/>
          <dgm:chPref val="0"/>
        </dgm:presLayoutVars>
      </dgm:prSet>
      <dgm:spPr/>
      <dgm:t>
        <a:bodyPr/>
        <a:lstStyle/>
        <a:p>
          <a:endParaRPr lang="en-US"/>
        </a:p>
      </dgm:t>
    </dgm:pt>
    <dgm:pt modelId="{536962DD-BA3B-497B-AC67-D3D0FD135C55}" type="pres">
      <dgm:prSet presAssocID="{3E5934EB-F545-411D-90F8-44BA13B97BFC}" presName="sibTrans" presStyleCnt="0"/>
      <dgm:spPr/>
    </dgm:pt>
    <dgm:pt modelId="{5F4F38F3-B6FB-41C0-8AD3-669F184EF544}" type="pres">
      <dgm:prSet presAssocID="{41F41CF0-23B6-4B87-9328-6EF2437F571A}" presName="compNode" presStyleCnt="0"/>
      <dgm:spPr/>
    </dgm:pt>
    <dgm:pt modelId="{1DED583D-4EE1-4173-82A2-D8A04A4C1685}" type="pres">
      <dgm:prSet presAssocID="{41F41CF0-23B6-4B87-9328-6EF2437F571A}" presName="bgRect" presStyleLbl="bgShp" presStyleIdx="2" presStyleCnt="3"/>
      <dgm:spPr/>
    </dgm:pt>
    <dgm:pt modelId="{287C8771-B907-4E2F-96C2-35456A7EEBA7}" type="pres">
      <dgm:prSet presAssocID="{41F41CF0-23B6-4B87-9328-6EF2437F571A}" presName="iconRect" presStyleLbl="node1" presStyleIdx="2" presStyleCnt="3"/>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a:blipFill>
        <a:ln>
          <a:noFill/>
        </a:ln>
      </dgm:spPr>
      <dgm:extLst>
        <a:ext uri="{E40237B7-FDA0-4F09-8148-C483321AD2D9}">
          <dgm14:cNvPr xmlns:dgm14="http://schemas.microsoft.com/office/drawing/2010/diagram" id="0" name="" descr="Envelope"/>
        </a:ext>
      </dgm:extLst>
    </dgm:pt>
    <dgm:pt modelId="{E39EC87E-DC43-4396-B2A7-374D00A2ED2F}" type="pres">
      <dgm:prSet presAssocID="{41F41CF0-23B6-4B87-9328-6EF2437F571A}" presName="spaceRect" presStyleCnt="0"/>
      <dgm:spPr/>
    </dgm:pt>
    <dgm:pt modelId="{45D65417-6F23-4B53-B09F-1A0B4AAA9D7D}" type="pres">
      <dgm:prSet presAssocID="{41F41CF0-23B6-4B87-9328-6EF2437F571A}" presName="parTx" presStyleLbl="revTx" presStyleIdx="2" presStyleCnt="3">
        <dgm:presLayoutVars>
          <dgm:chMax val="0"/>
          <dgm:chPref val="0"/>
        </dgm:presLayoutVars>
      </dgm:prSet>
      <dgm:spPr/>
      <dgm:t>
        <a:bodyPr/>
        <a:lstStyle/>
        <a:p>
          <a:endParaRPr lang="en-US"/>
        </a:p>
      </dgm:t>
    </dgm:pt>
  </dgm:ptLst>
  <dgm:cxnLst>
    <dgm:cxn modelId="{3E687FA2-55E0-4CD3-8E2A-DE0405874A30}" type="presOf" srcId="{D124A684-932F-485A-8450-C3C12DDC9AB2}" destId="{942B1E51-ACB8-47C7-BCF5-50E75CC77A5C}" srcOrd="0" destOrd="0" presId="urn:microsoft.com/office/officeart/2018/2/layout/IconVerticalSolidList"/>
    <dgm:cxn modelId="{FBEA4207-0E1F-4C75-8A43-370C2F79E841}" srcId="{D124A684-932F-485A-8450-C3C12DDC9AB2}" destId="{8715718F-3974-41DB-AD91-05F8D73716C4}" srcOrd="0" destOrd="0" parTransId="{3CEB1C14-FE99-4706-AC1B-3BA7955663A7}" sibTransId="{8353BC0F-A19E-4FFA-BFDE-17BCBA334455}"/>
    <dgm:cxn modelId="{E7B41771-7D8C-4556-9E8D-D741A3784093}" srcId="{D124A684-932F-485A-8450-C3C12DDC9AB2}" destId="{41F41CF0-23B6-4B87-9328-6EF2437F571A}" srcOrd="2" destOrd="0" parTransId="{A6AC8C5B-B9BF-44BF-AC0E-C2F12D7C6389}" sibTransId="{F4F006DC-2CB9-4245-894B-BDA8F7ACB74D}"/>
    <dgm:cxn modelId="{A2F1ABB1-B7C2-4286-8785-A0D55E799C7A}" type="presOf" srcId="{8715718F-3974-41DB-AD91-05F8D73716C4}" destId="{87792820-E43D-4751-B0FF-AA032A73FDE2}" srcOrd="0" destOrd="0" presId="urn:microsoft.com/office/officeart/2018/2/layout/IconVerticalSolidList"/>
    <dgm:cxn modelId="{AB67264B-7C56-4C1D-8329-2961E3E8E163}" type="presOf" srcId="{29267EEC-C2E6-4C00-A363-0AEF993C8951}" destId="{64E4EC34-0DBA-4E93-8F60-40D2F4F4A441}" srcOrd="0" destOrd="0" presId="urn:microsoft.com/office/officeart/2018/2/layout/IconVerticalSolidList"/>
    <dgm:cxn modelId="{972EE48C-3BCF-4EB2-8566-92F64D17FA62}" type="presOf" srcId="{41F41CF0-23B6-4B87-9328-6EF2437F571A}" destId="{45D65417-6F23-4B53-B09F-1A0B4AAA9D7D}" srcOrd="0" destOrd="0" presId="urn:microsoft.com/office/officeart/2018/2/layout/IconVerticalSolidList"/>
    <dgm:cxn modelId="{7864D6A5-D760-4166-B83D-DA99C4F46FAC}" srcId="{D124A684-932F-485A-8450-C3C12DDC9AB2}" destId="{29267EEC-C2E6-4C00-A363-0AEF993C8951}" srcOrd="1" destOrd="0" parTransId="{2AF18EE0-777C-4A5D-84ED-F8D903BB21BC}" sibTransId="{3E5934EB-F545-411D-90F8-44BA13B97BFC}"/>
    <dgm:cxn modelId="{E74FB1CB-AE95-4E4E-807A-D2454C5352F3}" type="presParOf" srcId="{942B1E51-ACB8-47C7-BCF5-50E75CC77A5C}" destId="{15592D1F-13DB-439F-9E25-60B25057AF7D}" srcOrd="0" destOrd="0" presId="urn:microsoft.com/office/officeart/2018/2/layout/IconVerticalSolidList"/>
    <dgm:cxn modelId="{03522F48-172A-406D-8756-6AAE094E279F}" type="presParOf" srcId="{15592D1F-13DB-439F-9E25-60B25057AF7D}" destId="{54086211-82C0-48B6-8466-A336F6B72787}" srcOrd="0" destOrd="0" presId="urn:microsoft.com/office/officeart/2018/2/layout/IconVerticalSolidList"/>
    <dgm:cxn modelId="{6E195F69-7547-4929-91B3-7DA56C1BC0AC}" type="presParOf" srcId="{15592D1F-13DB-439F-9E25-60B25057AF7D}" destId="{659B4FCA-4764-41EB-B78E-1DDC9E313EC6}" srcOrd="1" destOrd="0" presId="urn:microsoft.com/office/officeart/2018/2/layout/IconVerticalSolidList"/>
    <dgm:cxn modelId="{8DAA77E6-FDBC-4917-BEDD-E8A78618A403}" type="presParOf" srcId="{15592D1F-13DB-439F-9E25-60B25057AF7D}" destId="{90C4C5D7-DA13-48FD-A553-54A6211D7EA9}" srcOrd="2" destOrd="0" presId="urn:microsoft.com/office/officeart/2018/2/layout/IconVerticalSolidList"/>
    <dgm:cxn modelId="{76FFA3A0-8335-45E2-91A7-016F7B10B193}" type="presParOf" srcId="{15592D1F-13DB-439F-9E25-60B25057AF7D}" destId="{87792820-E43D-4751-B0FF-AA032A73FDE2}" srcOrd="3" destOrd="0" presId="urn:microsoft.com/office/officeart/2018/2/layout/IconVerticalSolidList"/>
    <dgm:cxn modelId="{1783690F-BA31-41ED-8E4C-298A22D5DEDF}" type="presParOf" srcId="{942B1E51-ACB8-47C7-BCF5-50E75CC77A5C}" destId="{36200CE6-0325-40D0-9DC8-BAD2904DC048}" srcOrd="1" destOrd="0" presId="urn:microsoft.com/office/officeart/2018/2/layout/IconVerticalSolidList"/>
    <dgm:cxn modelId="{E8B61F6D-09E6-40A5-844B-4F481BA01BFE}" type="presParOf" srcId="{942B1E51-ACB8-47C7-BCF5-50E75CC77A5C}" destId="{4C83ABA2-13D4-44D7-89BE-061B97781C6C}" srcOrd="2" destOrd="0" presId="urn:microsoft.com/office/officeart/2018/2/layout/IconVerticalSolidList"/>
    <dgm:cxn modelId="{B77068B5-9F2D-4D0D-9D20-BBAB4DEE49A9}" type="presParOf" srcId="{4C83ABA2-13D4-44D7-89BE-061B97781C6C}" destId="{344A197E-E9AA-4BDE-B4EF-DCA6D8B18BF1}" srcOrd="0" destOrd="0" presId="urn:microsoft.com/office/officeart/2018/2/layout/IconVerticalSolidList"/>
    <dgm:cxn modelId="{DFDD1802-B615-4758-83CC-8E4EA337344A}" type="presParOf" srcId="{4C83ABA2-13D4-44D7-89BE-061B97781C6C}" destId="{FF4C344B-4A76-46EB-8614-C2AAF23EDE00}" srcOrd="1" destOrd="0" presId="urn:microsoft.com/office/officeart/2018/2/layout/IconVerticalSolidList"/>
    <dgm:cxn modelId="{3DBF9C2F-34A6-4E1E-9F30-9417DCB80491}" type="presParOf" srcId="{4C83ABA2-13D4-44D7-89BE-061B97781C6C}" destId="{E01E5402-E244-47DB-8734-D411205F4630}" srcOrd="2" destOrd="0" presId="urn:microsoft.com/office/officeart/2018/2/layout/IconVerticalSolidList"/>
    <dgm:cxn modelId="{1E5D6184-6E35-4C49-944A-985830D63D6B}" type="presParOf" srcId="{4C83ABA2-13D4-44D7-89BE-061B97781C6C}" destId="{64E4EC34-0DBA-4E93-8F60-40D2F4F4A441}" srcOrd="3" destOrd="0" presId="urn:microsoft.com/office/officeart/2018/2/layout/IconVerticalSolidList"/>
    <dgm:cxn modelId="{D61D53D6-BE99-4D8D-B05B-B206D65ACA98}" type="presParOf" srcId="{942B1E51-ACB8-47C7-BCF5-50E75CC77A5C}" destId="{536962DD-BA3B-497B-AC67-D3D0FD135C55}" srcOrd="3" destOrd="0" presId="urn:microsoft.com/office/officeart/2018/2/layout/IconVerticalSolidList"/>
    <dgm:cxn modelId="{7DFD3459-22B0-48F2-91D4-F7A5B13CA86E}" type="presParOf" srcId="{942B1E51-ACB8-47C7-BCF5-50E75CC77A5C}" destId="{5F4F38F3-B6FB-41C0-8AD3-669F184EF544}" srcOrd="4" destOrd="0" presId="urn:microsoft.com/office/officeart/2018/2/layout/IconVerticalSolidList"/>
    <dgm:cxn modelId="{5A22EC6E-DBA4-4C5E-BF9B-DA829357B908}" type="presParOf" srcId="{5F4F38F3-B6FB-41C0-8AD3-669F184EF544}" destId="{1DED583D-4EE1-4173-82A2-D8A04A4C1685}" srcOrd="0" destOrd="0" presId="urn:microsoft.com/office/officeart/2018/2/layout/IconVerticalSolidList"/>
    <dgm:cxn modelId="{C2C421CD-7E2B-45A3-BC2A-FEBD38497DF0}" type="presParOf" srcId="{5F4F38F3-B6FB-41C0-8AD3-669F184EF544}" destId="{287C8771-B907-4E2F-96C2-35456A7EEBA7}" srcOrd="1" destOrd="0" presId="urn:microsoft.com/office/officeart/2018/2/layout/IconVerticalSolidList"/>
    <dgm:cxn modelId="{FF627F98-EA24-482A-A6F1-7F897005538F}" type="presParOf" srcId="{5F4F38F3-B6FB-41C0-8AD3-669F184EF544}" destId="{E39EC87E-DC43-4396-B2A7-374D00A2ED2F}" srcOrd="2" destOrd="0" presId="urn:microsoft.com/office/officeart/2018/2/layout/IconVerticalSolidList"/>
    <dgm:cxn modelId="{4FC11323-A3B6-45E3-8F5C-27B0A2717EEE}" type="presParOf" srcId="{5F4F38F3-B6FB-41C0-8AD3-669F184EF544}" destId="{45D65417-6F23-4B53-B09F-1A0B4AAA9D7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086211-82C0-48B6-8466-A336F6B72787}">
      <dsp:nvSpPr>
        <dsp:cNvPr id="0" name=""/>
        <dsp:cNvSpPr/>
      </dsp:nvSpPr>
      <dsp:spPr>
        <a:xfrm>
          <a:off x="0" y="547"/>
          <a:ext cx="11105273" cy="12810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9B4FCA-4764-41EB-B78E-1DDC9E313EC6}">
      <dsp:nvSpPr>
        <dsp:cNvPr id="0" name=""/>
        <dsp:cNvSpPr/>
      </dsp:nvSpPr>
      <dsp:spPr>
        <a:xfrm>
          <a:off x="387531" y="288794"/>
          <a:ext cx="704602" cy="7046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792820-E43D-4751-B0FF-AA032A73FDE2}">
      <dsp:nvSpPr>
        <dsp:cNvPr id="0" name=""/>
        <dsp:cNvSpPr/>
      </dsp:nvSpPr>
      <dsp:spPr>
        <a:xfrm>
          <a:off x="1479665" y="547"/>
          <a:ext cx="9625607" cy="1281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583" tIns="135583" rIns="135583" bIns="135583" numCol="1" spcCol="1270" anchor="ctr" anchorCtr="0">
          <a:noAutofit/>
        </a:bodyPr>
        <a:lstStyle/>
        <a:p>
          <a:pPr lvl="0" algn="l" defTabSz="1066800">
            <a:lnSpc>
              <a:spcPct val="90000"/>
            </a:lnSpc>
            <a:spcBef>
              <a:spcPct val="0"/>
            </a:spcBef>
            <a:spcAft>
              <a:spcPct val="35000"/>
            </a:spcAft>
          </a:pPr>
          <a:r>
            <a:rPr lang="en-US" sz="2400" kern="1200"/>
            <a:t>If a provider has a Non-Available Bed Plan,  Medicaid beds must be used for COVID isolation before requesting Medicare or Licensed Only beds to provide isolation for COVID care.</a:t>
          </a:r>
        </a:p>
      </dsp:txBody>
      <dsp:txXfrm>
        <a:off x="1479665" y="547"/>
        <a:ext cx="9625607" cy="1281095"/>
      </dsp:txXfrm>
    </dsp:sp>
    <dsp:sp modelId="{344A197E-E9AA-4BDE-B4EF-DCA6D8B18BF1}">
      <dsp:nvSpPr>
        <dsp:cNvPr id="0" name=""/>
        <dsp:cNvSpPr/>
      </dsp:nvSpPr>
      <dsp:spPr>
        <a:xfrm>
          <a:off x="0" y="1601917"/>
          <a:ext cx="11105273" cy="12810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4C344B-4A76-46EB-8614-C2AAF23EDE00}">
      <dsp:nvSpPr>
        <dsp:cNvPr id="0" name=""/>
        <dsp:cNvSpPr/>
      </dsp:nvSpPr>
      <dsp:spPr>
        <a:xfrm>
          <a:off x="387531" y="1890163"/>
          <a:ext cx="704602" cy="704602"/>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E4EC34-0DBA-4E93-8F60-40D2F4F4A441}">
      <dsp:nvSpPr>
        <dsp:cNvPr id="0" name=""/>
        <dsp:cNvSpPr/>
      </dsp:nvSpPr>
      <dsp:spPr>
        <a:xfrm>
          <a:off x="1479665" y="1601917"/>
          <a:ext cx="9625607" cy="1281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583" tIns="135583" rIns="135583" bIns="135583" numCol="1" spcCol="1270" anchor="ctr" anchorCtr="0">
          <a:noAutofit/>
        </a:bodyPr>
        <a:lstStyle/>
        <a:p>
          <a:pPr lvl="0" algn="l" defTabSz="1066800">
            <a:lnSpc>
              <a:spcPct val="90000"/>
            </a:lnSpc>
            <a:spcBef>
              <a:spcPct val="0"/>
            </a:spcBef>
            <a:spcAft>
              <a:spcPct val="35000"/>
            </a:spcAft>
          </a:pPr>
          <a:r>
            <a:rPr lang="en-US" sz="2400" kern="1200"/>
            <a:t>If a facility </a:t>
          </a:r>
          <a:r>
            <a:rPr lang="en-US" sz="2400" u="sng" kern="1200"/>
            <a:t>must</a:t>
          </a:r>
          <a:r>
            <a:rPr lang="en-US" sz="2400" kern="1200"/>
            <a:t> utilize a Medicare Only Certified bed or a Licensed Only bed the must follow the guidance issued in </a:t>
          </a:r>
          <a:r>
            <a:rPr lang="en-US" sz="2400" b="1" u="sng" kern="1200"/>
            <a:t>MMP-24-03.</a:t>
          </a:r>
          <a:endParaRPr lang="en-US" sz="2400" kern="1200"/>
        </a:p>
      </dsp:txBody>
      <dsp:txXfrm>
        <a:off x="1479665" y="1601917"/>
        <a:ext cx="9625607" cy="1281095"/>
      </dsp:txXfrm>
    </dsp:sp>
    <dsp:sp modelId="{1DED583D-4EE1-4173-82A2-D8A04A4C1685}">
      <dsp:nvSpPr>
        <dsp:cNvPr id="0" name=""/>
        <dsp:cNvSpPr/>
      </dsp:nvSpPr>
      <dsp:spPr>
        <a:xfrm>
          <a:off x="0" y="3203286"/>
          <a:ext cx="11105273" cy="128109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7C8771-B907-4E2F-96C2-35456A7EEBA7}">
      <dsp:nvSpPr>
        <dsp:cNvPr id="0" name=""/>
        <dsp:cNvSpPr/>
      </dsp:nvSpPr>
      <dsp:spPr>
        <a:xfrm>
          <a:off x="387531" y="3491533"/>
          <a:ext cx="704602" cy="704602"/>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D65417-6F23-4B53-B09F-1A0B4AAA9D7D}">
      <dsp:nvSpPr>
        <dsp:cNvPr id="0" name=""/>
        <dsp:cNvSpPr/>
      </dsp:nvSpPr>
      <dsp:spPr>
        <a:xfrm>
          <a:off x="1479665" y="3203286"/>
          <a:ext cx="9625607" cy="1281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583" tIns="135583" rIns="135583" bIns="135583" numCol="1" spcCol="1270" anchor="ctr" anchorCtr="0">
          <a:noAutofit/>
        </a:bodyPr>
        <a:lstStyle/>
        <a:p>
          <a:pPr lvl="0" algn="l" defTabSz="1066800">
            <a:lnSpc>
              <a:spcPct val="90000"/>
            </a:lnSpc>
            <a:spcBef>
              <a:spcPct val="0"/>
            </a:spcBef>
            <a:spcAft>
              <a:spcPct val="35000"/>
            </a:spcAft>
          </a:pPr>
          <a:r>
            <a:rPr lang="en-US" sz="2400" kern="1200"/>
            <a:t>If you </a:t>
          </a:r>
          <a:r>
            <a:rPr lang="en-US" sz="2400" u="sng" kern="1200"/>
            <a:t>must</a:t>
          </a:r>
          <a:r>
            <a:rPr lang="en-US" sz="2400" kern="1200"/>
            <a:t> utilize isolation beds or have questions about this process, please contact </a:t>
          </a:r>
          <a:r>
            <a:rPr lang="en-US" sz="2400" b="1" u="sng" kern="1200">
              <a:hlinkClick xmlns:r="http://schemas.openxmlformats.org/officeDocument/2006/relationships" r:id="rId8"/>
            </a:rPr>
            <a:t>MDHHS-NFISOLATION@michigan.gov</a:t>
          </a:r>
          <a:r>
            <a:rPr lang="en-US" sz="2400" b="1" u="sng" kern="1200"/>
            <a:t>. </a:t>
          </a:r>
          <a:endParaRPr lang="en-US" sz="2400" kern="1200"/>
        </a:p>
      </dsp:txBody>
      <dsp:txXfrm>
        <a:off x="1479665" y="3203286"/>
        <a:ext cx="9625607" cy="128109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4153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1990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76215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2</a:t>
            </a:fld>
            <a:endParaRPr lang="en-US"/>
          </a:p>
        </p:txBody>
      </p:sp>
    </p:spTree>
    <p:extLst>
      <p:ext uri="{BB962C8B-B14F-4D97-AF65-F5344CB8AC3E}">
        <p14:creationId xmlns:p14="http://schemas.microsoft.com/office/powerpoint/2010/main" val="521324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ffectLst>
                <a:outerShdw blurRad="38100" dist="38100" dir="2700000" algn="tl">
                  <a:srgbClr val="000000">
                    <a:alpha val="43137"/>
                  </a:srgbClr>
                </a:outerShdw>
              </a:effectLst>
              <a:cs typeface="Calibri" panose="020F0502020204030204"/>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E4073727-9013-41E3-BF5F-F989E5B8F837}" type="slidenum">
              <a:rPr lang="en-US" smtClean="0"/>
              <a:t>3</a:t>
            </a:fld>
            <a:endParaRPr lang="en-US"/>
          </a:p>
        </p:txBody>
      </p:sp>
    </p:spTree>
    <p:extLst>
      <p:ext uri="{BB962C8B-B14F-4D97-AF65-F5344CB8AC3E}">
        <p14:creationId xmlns:p14="http://schemas.microsoft.com/office/powerpoint/2010/main" val="3569915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1001" lvl="2"/>
            <a:endParaRPr lang="en-US" sz="3100">
              <a:effectLst>
                <a:outerShdw blurRad="38100" dist="38100" dir="2700000" algn="tl">
                  <a:srgbClr val="000000">
                    <a:alpha val="43137"/>
                  </a:srgbClr>
                </a:outerShdw>
              </a:effectLst>
              <a:cs typeface="Calibri"/>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E4073727-9013-41E3-BF5F-F989E5B8F837}" type="slidenum">
              <a:rPr lang="en-US" smtClean="0"/>
              <a:t>4</a:t>
            </a:fld>
            <a:endParaRPr lang="en-US"/>
          </a:p>
        </p:txBody>
      </p:sp>
    </p:spTree>
    <p:extLst>
      <p:ext uri="{BB962C8B-B14F-4D97-AF65-F5344CB8AC3E}">
        <p14:creationId xmlns:p14="http://schemas.microsoft.com/office/powerpoint/2010/main" val="1455749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1413" lvl="2"/>
            <a:endParaRPr lang="en-US" sz="310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E4073727-9013-41E3-BF5F-F989E5B8F837}" type="slidenum">
              <a:rPr lang="en-US" smtClean="0"/>
              <a:t>5</a:t>
            </a:fld>
            <a:endParaRPr lang="en-US"/>
          </a:p>
        </p:txBody>
      </p:sp>
    </p:spTree>
    <p:extLst>
      <p:ext uri="{BB962C8B-B14F-4D97-AF65-F5344CB8AC3E}">
        <p14:creationId xmlns:p14="http://schemas.microsoft.com/office/powerpoint/2010/main" val="12560133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1413" lvl="2"/>
            <a:endParaRPr lang="en-US" sz="310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E4073727-9013-41E3-BF5F-F989E5B8F837}" type="slidenum">
              <a:rPr lang="en-US" smtClean="0"/>
              <a:t>6</a:t>
            </a:fld>
            <a:endParaRPr lang="en-US"/>
          </a:p>
        </p:txBody>
      </p:sp>
    </p:spTree>
    <p:extLst>
      <p:ext uri="{BB962C8B-B14F-4D97-AF65-F5344CB8AC3E}">
        <p14:creationId xmlns:p14="http://schemas.microsoft.com/office/powerpoint/2010/main" val="655123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1413" lvl="2"/>
            <a:endParaRPr lang="en-US" sz="310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E4073727-9013-41E3-BF5F-F989E5B8F837}" type="slidenum">
              <a:rPr lang="en-US" smtClean="0"/>
              <a:t>7</a:t>
            </a:fld>
            <a:endParaRPr lang="en-US"/>
          </a:p>
        </p:txBody>
      </p:sp>
    </p:spTree>
    <p:extLst>
      <p:ext uri="{BB962C8B-B14F-4D97-AF65-F5344CB8AC3E}">
        <p14:creationId xmlns:p14="http://schemas.microsoft.com/office/powerpoint/2010/main" val="2992755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9E3C7-5B14-E6C2-91ED-1CFED239A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80F829-635F-3833-A496-B8A703A84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A19C2-83CC-47E6-3E69-AAE149A602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72D882-095B-70A3-CE2E-00C77B4B07E8}"/>
              </a:ext>
            </a:extLst>
          </p:cNvPr>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8</a:t>
            </a:fld>
            <a:endParaRPr lang="en-US"/>
          </a:p>
        </p:txBody>
      </p:sp>
    </p:spTree>
    <p:extLst>
      <p:ext uri="{BB962C8B-B14F-4D97-AF65-F5344CB8AC3E}">
        <p14:creationId xmlns:p14="http://schemas.microsoft.com/office/powerpoint/2010/main" val="802984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1E053-229E-10F0-01D6-54B7C8022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C78E6-CE35-86B2-8FD8-D382DAB6D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D85E23-AE62-A821-7279-269CE7CD43E9}"/>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29F8A635-F925-D092-FB30-98312ED01600}"/>
              </a:ext>
            </a:extLst>
          </p:cNvPr>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9</a:t>
            </a:fld>
            <a:endParaRPr lang="en-US"/>
          </a:p>
        </p:txBody>
      </p:sp>
    </p:spTree>
    <p:extLst>
      <p:ext uri="{BB962C8B-B14F-4D97-AF65-F5344CB8AC3E}">
        <p14:creationId xmlns:p14="http://schemas.microsoft.com/office/powerpoint/2010/main" val="1107725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10</a:t>
            </a:fld>
            <a:endParaRPr lang="en-US"/>
          </a:p>
        </p:txBody>
      </p:sp>
    </p:spTree>
    <p:extLst>
      <p:ext uri="{BB962C8B-B14F-4D97-AF65-F5344CB8AC3E}">
        <p14:creationId xmlns:p14="http://schemas.microsoft.com/office/powerpoint/2010/main" val="4064557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11</a:t>
            </a:fld>
            <a:endParaRPr lang="en-US"/>
          </a:p>
        </p:txBody>
      </p:sp>
    </p:spTree>
    <p:extLst>
      <p:ext uri="{BB962C8B-B14F-4D97-AF65-F5344CB8AC3E}">
        <p14:creationId xmlns:p14="http://schemas.microsoft.com/office/powerpoint/2010/main" val="2433783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Brad presents</a:t>
            </a:r>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12</a:t>
            </a:fld>
            <a:endParaRPr lang="en-US"/>
          </a:p>
        </p:txBody>
      </p:sp>
    </p:spTree>
    <p:extLst>
      <p:ext uri="{BB962C8B-B14F-4D97-AF65-F5344CB8AC3E}">
        <p14:creationId xmlns:p14="http://schemas.microsoft.com/office/powerpoint/2010/main" val="206487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Brad presents</a:t>
            </a:r>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13</a:t>
            </a:fld>
            <a:endParaRPr lang="en-US"/>
          </a:p>
        </p:txBody>
      </p:sp>
    </p:spTree>
    <p:extLst>
      <p:ext uri="{BB962C8B-B14F-4D97-AF65-F5344CB8AC3E}">
        <p14:creationId xmlns:p14="http://schemas.microsoft.com/office/powerpoint/2010/main" val="2177107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Brad presents</a:t>
            </a:r>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14</a:t>
            </a:fld>
            <a:endParaRPr lang="en-US"/>
          </a:p>
        </p:txBody>
      </p:sp>
    </p:spTree>
    <p:extLst>
      <p:ext uri="{BB962C8B-B14F-4D97-AF65-F5344CB8AC3E}">
        <p14:creationId xmlns:p14="http://schemas.microsoft.com/office/powerpoint/2010/main" val="3038802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15</a:t>
            </a:fld>
            <a:endParaRPr lang="en-US"/>
          </a:p>
        </p:txBody>
      </p:sp>
    </p:spTree>
    <p:extLst>
      <p:ext uri="{BB962C8B-B14F-4D97-AF65-F5344CB8AC3E}">
        <p14:creationId xmlns:p14="http://schemas.microsoft.com/office/powerpoint/2010/main" val="1765733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16</a:t>
            </a:fld>
            <a:endParaRPr lang="en-US"/>
          </a:p>
        </p:txBody>
      </p:sp>
    </p:spTree>
    <p:extLst>
      <p:ext uri="{BB962C8B-B14F-4D97-AF65-F5344CB8AC3E}">
        <p14:creationId xmlns:p14="http://schemas.microsoft.com/office/powerpoint/2010/main" val="2589603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17</a:t>
            </a:fld>
            <a:endParaRPr lang="en-US"/>
          </a:p>
        </p:txBody>
      </p:sp>
    </p:spTree>
    <p:extLst>
      <p:ext uri="{BB962C8B-B14F-4D97-AF65-F5344CB8AC3E}">
        <p14:creationId xmlns:p14="http://schemas.microsoft.com/office/powerpoint/2010/main" val="1146607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18</a:t>
            </a:fld>
            <a:endParaRPr lang="en-US"/>
          </a:p>
        </p:txBody>
      </p:sp>
    </p:spTree>
    <p:extLst>
      <p:ext uri="{BB962C8B-B14F-4D97-AF65-F5344CB8AC3E}">
        <p14:creationId xmlns:p14="http://schemas.microsoft.com/office/powerpoint/2010/main" val="2406332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37183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79633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471284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97820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297392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07229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716454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252651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49970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57928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29</a:t>
            </a:fld>
            <a:endParaRPr lang="en-US"/>
          </a:p>
        </p:txBody>
      </p:sp>
    </p:spTree>
    <p:extLst>
      <p:ext uri="{BB962C8B-B14F-4D97-AF65-F5344CB8AC3E}">
        <p14:creationId xmlns:p14="http://schemas.microsoft.com/office/powerpoint/2010/main" val="3532907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30</a:t>
            </a:fld>
            <a:endParaRPr lang="en-US"/>
          </a:p>
        </p:txBody>
      </p:sp>
    </p:spTree>
    <p:extLst>
      <p:ext uri="{BB962C8B-B14F-4D97-AF65-F5344CB8AC3E}">
        <p14:creationId xmlns:p14="http://schemas.microsoft.com/office/powerpoint/2010/main" val="6145915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31</a:t>
            </a:fld>
            <a:endParaRPr lang="en-US"/>
          </a:p>
        </p:txBody>
      </p:sp>
    </p:spTree>
    <p:extLst>
      <p:ext uri="{BB962C8B-B14F-4D97-AF65-F5344CB8AC3E}">
        <p14:creationId xmlns:p14="http://schemas.microsoft.com/office/powerpoint/2010/main" val="460660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67419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31661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89966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17590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798257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592477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730262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385682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489406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512991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424416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43</a:t>
            </a:fld>
            <a:endParaRPr lang="en-US"/>
          </a:p>
        </p:txBody>
      </p:sp>
    </p:spTree>
    <p:extLst>
      <p:ext uri="{BB962C8B-B14F-4D97-AF65-F5344CB8AC3E}">
        <p14:creationId xmlns:p14="http://schemas.microsoft.com/office/powerpoint/2010/main" val="11135102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44</a:t>
            </a:fld>
            <a:endParaRPr lang="en-US"/>
          </a:p>
        </p:txBody>
      </p:sp>
    </p:spTree>
    <p:extLst>
      <p:ext uri="{BB962C8B-B14F-4D97-AF65-F5344CB8AC3E}">
        <p14:creationId xmlns:p14="http://schemas.microsoft.com/office/powerpoint/2010/main" val="25155433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45</a:t>
            </a:fld>
            <a:endParaRPr lang="en-US"/>
          </a:p>
        </p:txBody>
      </p:sp>
    </p:spTree>
    <p:extLst>
      <p:ext uri="{BB962C8B-B14F-4D97-AF65-F5344CB8AC3E}">
        <p14:creationId xmlns:p14="http://schemas.microsoft.com/office/powerpoint/2010/main" val="36630745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46</a:t>
            </a:fld>
            <a:endParaRPr lang="en-US"/>
          </a:p>
        </p:txBody>
      </p:sp>
    </p:spTree>
    <p:extLst>
      <p:ext uri="{BB962C8B-B14F-4D97-AF65-F5344CB8AC3E}">
        <p14:creationId xmlns:p14="http://schemas.microsoft.com/office/powerpoint/2010/main" val="141717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63936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92734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698711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225346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825888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391399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381727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54</a:t>
            </a:fld>
            <a:endParaRPr lang="en-US"/>
          </a:p>
        </p:txBody>
      </p:sp>
    </p:spTree>
    <p:extLst>
      <p:ext uri="{BB962C8B-B14F-4D97-AF65-F5344CB8AC3E}">
        <p14:creationId xmlns:p14="http://schemas.microsoft.com/office/powerpoint/2010/main" val="187500904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p:txBody>
          <a:bodyPr lIns="93177" tIns="46589" rIns="93177" bIns="46589"/>
          <a:lstStyle/>
          <a:p>
            <a:fld id="{E4073727-9013-41E3-BF5F-F989E5B8F837}" type="slidenum">
              <a:rPr lang="en-US" smtClean="0"/>
              <a:t>55</a:t>
            </a:fld>
            <a:endParaRPr lang="en-US"/>
          </a:p>
        </p:txBody>
      </p:sp>
    </p:spTree>
    <p:extLst>
      <p:ext uri="{BB962C8B-B14F-4D97-AF65-F5344CB8AC3E}">
        <p14:creationId xmlns:p14="http://schemas.microsoft.com/office/powerpoint/2010/main" val="24442626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56</a:t>
            </a:fld>
            <a:endParaRPr lang="en-US"/>
          </a:p>
        </p:txBody>
      </p:sp>
    </p:spTree>
    <p:extLst>
      <p:ext uri="{BB962C8B-B14F-4D97-AF65-F5344CB8AC3E}">
        <p14:creationId xmlns:p14="http://schemas.microsoft.com/office/powerpoint/2010/main" val="32806576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57</a:t>
            </a:fld>
            <a:endParaRPr lang="en-US"/>
          </a:p>
        </p:txBody>
      </p:sp>
    </p:spTree>
    <p:extLst>
      <p:ext uri="{BB962C8B-B14F-4D97-AF65-F5344CB8AC3E}">
        <p14:creationId xmlns:p14="http://schemas.microsoft.com/office/powerpoint/2010/main" val="21694511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58</a:t>
            </a:fld>
            <a:endParaRPr lang="en-US"/>
          </a:p>
        </p:txBody>
      </p:sp>
    </p:spTree>
    <p:extLst>
      <p:ext uri="{BB962C8B-B14F-4D97-AF65-F5344CB8AC3E}">
        <p14:creationId xmlns:p14="http://schemas.microsoft.com/office/powerpoint/2010/main" val="19706778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606743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60</a:t>
            </a:fld>
            <a:endParaRPr lang="en-US"/>
          </a:p>
        </p:txBody>
      </p:sp>
    </p:spTree>
    <p:extLst>
      <p:ext uri="{BB962C8B-B14F-4D97-AF65-F5344CB8AC3E}">
        <p14:creationId xmlns:p14="http://schemas.microsoft.com/office/powerpoint/2010/main" val="395348831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E4073727-9013-41E3-BF5F-F989E5B8F837}" type="slidenum">
              <a:rPr lang="en-US" smtClean="0"/>
              <a:t>61</a:t>
            </a:fld>
            <a:endParaRPr lang="en-US"/>
          </a:p>
        </p:txBody>
      </p:sp>
    </p:spTree>
    <p:extLst>
      <p:ext uri="{BB962C8B-B14F-4D97-AF65-F5344CB8AC3E}">
        <p14:creationId xmlns:p14="http://schemas.microsoft.com/office/powerpoint/2010/main" val="22809027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a:t>In the coming days, you will receive:</a:t>
            </a:r>
          </a:p>
          <a:p>
            <a:pPr marL="640594" lvl="1" indent="-174708">
              <a:buFont typeface="Arial" panose="020B0604020202020204" pitchFamily="34" charset="0"/>
              <a:buChar char="•"/>
            </a:pPr>
            <a:r>
              <a:rPr lang="en-US"/>
              <a:t>A copy of this </a:t>
            </a:r>
            <a:r>
              <a:rPr lang="en-US" err="1"/>
              <a:t>powerpoint</a:t>
            </a:r>
            <a:r>
              <a:rPr lang="en-US"/>
              <a:t> presentation.</a:t>
            </a:r>
          </a:p>
          <a:p>
            <a:pPr marL="640594" lvl="1" indent="-174708">
              <a:buFont typeface="Arial" panose="020B0604020202020204" pitchFamily="34" charset="0"/>
              <a:buChar char="•"/>
            </a:pPr>
            <a:r>
              <a:rPr lang="en-US"/>
              <a:t>A link to the YouTube video of this recording</a:t>
            </a:r>
          </a:p>
          <a:p>
            <a:pPr marL="640594" lvl="1" indent="-174708">
              <a:buFont typeface="Arial" panose="020B0604020202020204" pitchFamily="34" charset="0"/>
              <a:buChar char="•"/>
            </a:pPr>
            <a:r>
              <a:rPr lang="en-US"/>
              <a:t>A compilation of Q/A from the chat.</a:t>
            </a:r>
          </a:p>
          <a:p>
            <a:pPr marL="640594" lvl="1" indent="-174708">
              <a:buFont typeface="Arial" panose="020B0604020202020204" pitchFamily="34" charset="0"/>
              <a:buChar char="•"/>
            </a:pPr>
            <a:endParaRPr lang="en-US"/>
          </a:p>
        </p:txBody>
      </p:sp>
      <p:sp>
        <p:nvSpPr>
          <p:cNvPr id="4" name="Slide Number Placeholder 3"/>
          <p:cNvSpPr>
            <a:spLocks noGrp="1"/>
          </p:cNvSpPr>
          <p:nvPr>
            <p:ph type="sldNum" sz="quarter" idx="4294967295"/>
          </p:nvPr>
        </p:nvSpPr>
        <p:spPr>
          <a:xfrm>
            <a:off x="5265809" y="6658664"/>
            <a:ext cx="4028440" cy="351736"/>
          </a:xfrm>
          <a:prstGeom prst="rect">
            <a:avLst/>
          </a:prstGeom>
        </p:spPr>
        <p:txBody>
          <a:bodyPr lIns="93177" tIns="46589" rIns="93177" bIns="46589"/>
          <a:lstStyle/>
          <a:p>
            <a:fld id="{6E52CA8A-13A3-4037-851D-A58921B9B62B}" type="slidenum">
              <a:rPr lang="en-US" smtClean="0"/>
              <a:t>62</a:t>
            </a:fld>
            <a:endParaRPr lang="en-US"/>
          </a:p>
        </p:txBody>
      </p:sp>
    </p:spTree>
    <p:extLst>
      <p:ext uri="{BB962C8B-B14F-4D97-AF65-F5344CB8AC3E}">
        <p14:creationId xmlns:p14="http://schemas.microsoft.com/office/powerpoint/2010/main" val="29494416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25.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6.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7.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28.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29.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0.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1.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6.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7.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8.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39.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0.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3.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4.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24AD7E-8E07-025E-1C1B-43AC6C5221F5}"/>
              </a:ext>
            </a:extLst>
          </p:cNvPr>
          <p:cNvSpPr/>
          <p:nvPr userDrawn="1"/>
        </p:nvSpPr>
        <p:spPr>
          <a:xfrm>
            <a:off x="0" y="0"/>
            <a:ext cx="12192000" cy="4948881"/>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94B56E5C-6779-5966-1163-B4449A84A7ED}"/>
              </a:ext>
            </a:extLst>
          </p:cNvPr>
          <p:cNvPicPr>
            <a:picLocks noChangeAspect="1"/>
          </p:cNvPicPr>
          <p:nvPr userDrawn="1"/>
        </p:nvPicPr>
        <p:blipFill>
          <a:blip r:embed="rId3"/>
          <a:stretch>
            <a:fillRect/>
          </a:stretch>
        </p:blipFill>
        <p:spPr>
          <a:xfrm>
            <a:off x="4457700" y="5040956"/>
            <a:ext cx="3276600" cy="1670162"/>
          </a:xfrm>
          <a:prstGeom prst="rect">
            <a:avLst/>
          </a:prstGeom>
        </p:spPr>
      </p:pic>
      <p:sp>
        <p:nvSpPr>
          <p:cNvPr id="2" name="Title 1">
            <a:extLst>
              <a:ext uri="{FF2B5EF4-FFF2-40B4-BE49-F238E27FC236}">
                <a16:creationId xmlns:a16="http://schemas.microsoft.com/office/drawing/2014/main" id="{F901AFED-6283-EF14-828F-F1564B66E2AB}"/>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476C3C61-8C36-77AD-9E0A-9FA62B81BB46}"/>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980099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rgbClr val="0F406B"/>
            </a:gs>
            <a:gs pos="1000">
              <a:schemeClr val="accent5">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DC166C-E526-839A-DBBD-4DC49227CD0E}"/>
              </a:ext>
            </a:extLst>
          </p:cNvPr>
          <p:cNvSpPr txBox="1"/>
          <p:nvPr userDrawn="1"/>
        </p:nvSpPr>
        <p:spPr>
          <a:xfrm>
            <a:off x="1081454" y="2274838"/>
            <a:ext cx="10155115" cy="830997"/>
          </a:xfrm>
          <a:prstGeom prst="rect">
            <a:avLst/>
          </a:prstGeom>
          <a:noFill/>
        </p:spPr>
        <p:txBody>
          <a:bodyPr wrap="square" rtlCol="0">
            <a:spAutoFit/>
          </a:bodyPr>
          <a:lstStyle/>
          <a:p>
            <a:pPr marL="0" indent="0" algn="l">
              <a:buNone/>
            </a:pPr>
            <a:r>
              <a:rPr lang="en-US" sz="1600" b="0" i="0">
                <a:solidFill>
                  <a:schemeClr val="bg1"/>
                </a:solidFill>
                <a:effectLst/>
                <a:latin typeface="Arial" panose="020B0604020202020204" pitchFamily="34" charset="0"/>
                <a:cs typeface="Arial" panose="020B0604020202020204" pitchFamily="34" charset="0"/>
              </a:rPr>
              <a:t>MISSION: </a:t>
            </a:r>
          </a:p>
          <a:p>
            <a:pPr marL="0" indent="0" algn="l">
              <a:buNone/>
            </a:pPr>
            <a:r>
              <a:rPr lang="en-US" sz="1600" b="0" i="0">
                <a:solidFill>
                  <a:schemeClr val="bg1"/>
                </a:solidFill>
                <a:effectLst/>
                <a:latin typeface="Arial" panose="020B0604020202020204" pitchFamily="34" charset="0"/>
                <a:cs typeface="Arial" panose="020B0604020202020204" pitchFamily="34" charset="0"/>
              </a:rPr>
              <a:t>Michigan Department of Health and Human Services (MDHHS) provides opportunities, services, and programs that promote a healthy, safe and stable environment for residents to be self-sufficient.</a:t>
            </a:r>
            <a:endParaRPr lang="en-US" sz="160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83798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Only">
    <p:bg>
      <p:bgPr>
        <a:gradFill>
          <a:gsLst>
            <a:gs pos="100000">
              <a:srgbClr val="0F406B"/>
            </a:gs>
            <a:gs pos="1000">
              <a:schemeClr val="accent5">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gradFill>
            <a:gsLst>
              <a:gs pos="100000">
                <a:srgbClr val="009D4E">
                  <a:lumMod val="100000"/>
                </a:srgbClr>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9D4E"/>
              </a:solidFill>
            </a:endParaRPr>
          </a:p>
        </p:txBody>
      </p:sp>
      <p:sp>
        <p:nvSpPr>
          <p:cNvPr id="3" name="TextBox 2">
            <a:extLst>
              <a:ext uri="{FF2B5EF4-FFF2-40B4-BE49-F238E27FC236}">
                <a16:creationId xmlns:a16="http://schemas.microsoft.com/office/drawing/2014/main" id="{CCDC166C-E526-839A-DBBD-4DC49227CD0E}"/>
              </a:ext>
            </a:extLst>
          </p:cNvPr>
          <p:cNvSpPr txBox="1"/>
          <p:nvPr userDrawn="1"/>
        </p:nvSpPr>
        <p:spPr>
          <a:xfrm>
            <a:off x="1081454" y="2274838"/>
            <a:ext cx="10155115" cy="830997"/>
          </a:xfrm>
          <a:prstGeom prst="rect">
            <a:avLst/>
          </a:prstGeom>
          <a:noFill/>
        </p:spPr>
        <p:txBody>
          <a:bodyPr wrap="square" rtlCol="0">
            <a:spAutoFit/>
          </a:bodyPr>
          <a:lstStyle/>
          <a:p>
            <a:pPr marL="0" indent="0" algn="l">
              <a:buNone/>
            </a:pPr>
            <a:r>
              <a:rPr lang="en-US" sz="1600" b="0" i="0">
                <a:solidFill>
                  <a:schemeClr val="bg1"/>
                </a:solidFill>
                <a:effectLst/>
                <a:latin typeface="Arial" panose="020B0604020202020204" pitchFamily="34" charset="0"/>
                <a:cs typeface="Arial" panose="020B0604020202020204" pitchFamily="34" charset="0"/>
              </a:rPr>
              <a:t>MISSION: </a:t>
            </a:r>
          </a:p>
          <a:p>
            <a:pPr marL="0" indent="0" algn="l">
              <a:buNone/>
            </a:pPr>
            <a:r>
              <a:rPr lang="en-US" sz="1600" b="0" i="0">
                <a:solidFill>
                  <a:schemeClr val="bg1"/>
                </a:solidFill>
                <a:effectLst/>
                <a:latin typeface="Arial" panose="020B0604020202020204" pitchFamily="34" charset="0"/>
                <a:cs typeface="Arial" panose="020B0604020202020204" pitchFamily="34" charset="0"/>
              </a:rPr>
              <a:t>Michigan Department of Health and Human Services (MDHHS) provides opportunities, services, and programs that promote a healthy, safe and stable environment for residents to be self-sufficient.</a:t>
            </a:r>
            <a:endParaRPr lang="en-US" sz="160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29283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a:xfrm>
            <a:off x="838200" y="1825625"/>
            <a:ext cx="8882849" cy="33145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4" name="Footer Placeholder 4">
            <a:extLst>
              <a:ext uri="{FF2B5EF4-FFF2-40B4-BE49-F238E27FC236}">
                <a16:creationId xmlns:a16="http://schemas.microsoft.com/office/drawing/2014/main" id="{D9D42171-F909-6299-9A63-73E8DA89E6E0}"/>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2974444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4" name="Footer Placeholder 4">
            <a:extLst>
              <a:ext uri="{FF2B5EF4-FFF2-40B4-BE49-F238E27FC236}">
                <a16:creationId xmlns:a16="http://schemas.microsoft.com/office/drawing/2014/main" id="{20CD0CB1-2EAC-EF69-9748-7B5D0F772E06}"/>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3847082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a:xfrm>
            <a:off x="609299" y="1"/>
            <a:ext cx="9266839" cy="1325564"/>
          </a:xfrm>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a:xfrm>
            <a:off x="609299" y="1825625"/>
            <a:ext cx="1100839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4" name="Text Placeholder 11">
            <a:extLst>
              <a:ext uri="{FF2B5EF4-FFF2-40B4-BE49-F238E27FC236}">
                <a16:creationId xmlns:a16="http://schemas.microsoft.com/office/drawing/2014/main" id="{BF43DD8B-DEEF-5629-1484-3193BBC7DC2C}"/>
              </a:ext>
            </a:extLst>
          </p:cNvPr>
          <p:cNvSpPr>
            <a:spLocks noGrp="1"/>
          </p:cNvSpPr>
          <p:nvPr>
            <p:ph type="body" sz="quarter" idx="11" hasCustomPrompt="1"/>
          </p:nvPr>
        </p:nvSpPr>
        <p:spPr>
          <a:xfrm>
            <a:off x="609300" y="979885"/>
            <a:ext cx="9266537" cy="363934"/>
          </a:xfrm>
        </p:spPr>
        <p:txBody>
          <a:bodyPr anchor="b"/>
          <a:lstStyle>
            <a:lvl1pPr>
              <a:defRPr sz="1800" i="1">
                <a:solidFill>
                  <a:schemeClr val="bg1"/>
                </a:solidFill>
                <a:latin typeface="+mn-lt"/>
              </a:defRPr>
            </a:lvl1pPr>
          </a:lstStyle>
          <a:p>
            <a:pPr lvl="0"/>
            <a:r>
              <a:rPr lang="en-US"/>
              <a:t>Click to edit Master subtitle text styles</a:t>
            </a:r>
          </a:p>
        </p:txBody>
      </p:sp>
      <p:sp>
        <p:nvSpPr>
          <p:cNvPr id="5" name="Footer Placeholder 4">
            <a:extLst>
              <a:ext uri="{FF2B5EF4-FFF2-40B4-BE49-F238E27FC236}">
                <a16:creationId xmlns:a16="http://schemas.microsoft.com/office/drawing/2014/main" id="{7A3AAAFC-3110-6393-CD0F-F55A05957426}"/>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3997535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gradFill>
            <a:gsLst>
              <a:gs pos="100000">
                <a:srgbClr val="009D4E"/>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3"/>
          <a:stretch>
            <a:fillRect/>
          </a:stretch>
        </p:blipFill>
        <p:spPr>
          <a:xfrm>
            <a:off x="10295238" y="384841"/>
            <a:ext cx="1477662" cy="555882"/>
          </a:xfrm>
          <a:prstGeom prst="rect">
            <a:avLst/>
          </a:prstGeom>
        </p:spPr>
      </p:pic>
      <p:cxnSp>
        <p:nvCxnSpPr>
          <p:cNvPr id="13" name="Straight Connector 12">
            <a:extLst>
              <a:ext uri="{FF2B5EF4-FFF2-40B4-BE49-F238E27FC236}">
                <a16:creationId xmlns:a16="http://schemas.microsoft.com/office/drawing/2014/main" id="{2F8B2913-0364-3153-5CF3-80C08E892558}"/>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A1BBCD65-B244-9DE5-F1FF-54FA751EF923}"/>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415812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9FDA-4B9A-BE2A-B621-0055829471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3C8F63-449F-DE35-5768-2528F89862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custDataLst>
      <p:tags r:id="rId1"/>
    </p:custDataLst>
    <p:extLst>
      <p:ext uri="{BB962C8B-B14F-4D97-AF65-F5344CB8AC3E}">
        <p14:creationId xmlns:p14="http://schemas.microsoft.com/office/powerpoint/2010/main" val="3022087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8D5B03-AF55-B078-9735-BC04D403FE45}"/>
              </a:ext>
            </a:extLst>
          </p:cNvPr>
          <p:cNvSpPr/>
          <p:nvPr userDrawn="1"/>
        </p:nvSpPr>
        <p:spPr>
          <a:xfrm>
            <a:off x="0" y="0"/>
            <a:ext cx="12192000" cy="1325564"/>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DF22A19E-9CD5-DE59-0966-468CB68B1E6E}"/>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2" name="Title 1">
            <a:extLst>
              <a:ext uri="{FF2B5EF4-FFF2-40B4-BE49-F238E27FC236}">
                <a16:creationId xmlns:a16="http://schemas.microsoft.com/office/drawing/2014/main" id="{4579283F-0F50-5019-0A76-8176EFC42608}"/>
              </a:ext>
            </a:extLst>
          </p:cNvPr>
          <p:cNvSpPr>
            <a:spLocks noGrp="1"/>
          </p:cNvSpPr>
          <p:nvPr>
            <p:ph type="title"/>
          </p:nvPr>
        </p:nvSpPr>
        <p:spPr/>
        <p:txBody>
          <a:bodyPr>
            <a:norm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501BE59-1388-7371-D6A0-8ADA673642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946AAF-EB99-4096-71FF-F13FCA6F59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3249DECA-1370-F266-E867-E8FD65244A00}"/>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CBA630DF-3F71-811C-9055-006BAC4CD454}"/>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b="1">
                <a:solidFill>
                  <a:schemeClr val="tx1"/>
                </a:solidFill>
              </a:defRPr>
            </a:lvl1pPr>
          </a:lstStyle>
          <a:p>
            <a:r>
              <a:rPr lang="en-US"/>
              <a:t>&lt;#&gt;</a:t>
            </a:r>
          </a:p>
        </p:txBody>
      </p:sp>
    </p:spTree>
    <p:custDataLst>
      <p:tags r:id="rId1"/>
    </p:custDataLst>
    <p:extLst>
      <p:ext uri="{BB962C8B-B14F-4D97-AF65-F5344CB8AC3E}">
        <p14:creationId xmlns:p14="http://schemas.microsoft.com/office/powerpoint/2010/main" val="996089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6B12952-505E-4353-9404-0FCF97FE7320}"/>
              </a:ext>
            </a:extLst>
          </p:cNvPr>
          <p:cNvSpPr/>
          <p:nvPr userDrawn="1"/>
        </p:nvSpPr>
        <p:spPr>
          <a:xfrm>
            <a:off x="0" y="0"/>
            <a:ext cx="12192000" cy="1325564"/>
          </a:xfrm>
          <a:prstGeom prst="rect">
            <a:avLst/>
          </a:prstGeom>
          <a:gradFill>
            <a:gsLst>
              <a:gs pos="100000">
                <a:srgbClr val="009D4E"/>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960892C6-F724-239E-0B54-8F06D9CC6E42}"/>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2" name="Title 1">
            <a:extLst>
              <a:ext uri="{FF2B5EF4-FFF2-40B4-BE49-F238E27FC236}">
                <a16:creationId xmlns:a16="http://schemas.microsoft.com/office/drawing/2014/main" id="{4579283F-0F50-5019-0A76-8176EFC4260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501BE59-1388-7371-D6A0-8ADA67364221}"/>
              </a:ext>
            </a:extLst>
          </p:cNvPr>
          <p:cNvSpPr>
            <a:spLocks noGrp="1"/>
          </p:cNvSpPr>
          <p:nvPr>
            <p:ph sz="half" idx="1"/>
          </p:nvPr>
        </p:nvSpPr>
        <p:spPr>
          <a:xfrm>
            <a:off x="838200" y="1825625"/>
            <a:ext cx="5181600" cy="4351338"/>
          </a:xfrm>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946AAF-EB99-4096-71FF-F13FCA6F59A8}"/>
              </a:ext>
            </a:extLst>
          </p:cNvPr>
          <p:cNvSpPr>
            <a:spLocks noGrp="1"/>
          </p:cNvSpPr>
          <p:nvPr>
            <p:ph sz="half" idx="2"/>
          </p:nvPr>
        </p:nvSpPr>
        <p:spPr>
          <a:xfrm>
            <a:off x="6172200" y="1825625"/>
            <a:ext cx="5181600" cy="4351338"/>
          </a:xfrm>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4A8FAB64-5419-66DB-1076-7300CC9C453A}"/>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7EBCA50A-D37D-DECC-BD3A-650A45905AD1}"/>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1428332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100000">
              <a:srgbClr val="0F406B"/>
            </a:gs>
            <a:gs pos="0">
              <a:schemeClr val="accent5">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gradFill>
            <a:gsLst>
              <a:gs pos="100000">
                <a:srgbClr val="0F406B"/>
              </a:gs>
              <a:gs pos="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D572CC5A-87C4-9C3E-6432-EA8C1EC05EA2}"/>
              </a:ext>
            </a:extLst>
          </p:cNvPr>
          <p:cNvPicPr>
            <a:picLocks noChangeAspect="1"/>
          </p:cNvPicPr>
          <p:nvPr userDrawn="1"/>
        </p:nvPicPr>
        <p:blipFill>
          <a:blip r:embed="rId3"/>
          <a:stretch>
            <a:fillRect/>
          </a:stretch>
        </p:blipFill>
        <p:spPr>
          <a:xfrm>
            <a:off x="5357169" y="5747265"/>
            <a:ext cx="1477662" cy="555882"/>
          </a:xfrm>
          <a:prstGeom prst="rect">
            <a:avLst/>
          </a:prstGeom>
        </p:spPr>
      </p:pic>
      <p:sp>
        <p:nvSpPr>
          <p:cNvPr id="2" name="Title 1">
            <a:extLst>
              <a:ext uri="{FF2B5EF4-FFF2-40B4-BE49-F238E27FC236}">
                <a16:creationId xmlns:a16="http://schemas.microsoft.com/office/drawing/2014/main" id="{8642D213-47C3-6884-5268-D0240E7E157C}"/>
              </a:ext>
            </a:extLst>
          </p:cNvPr>
          <p:cNvSpPr>
            <a:spLocks noGrp="1"/>
          </p:cNvSpPr>
          <p:nvPr>
            <p:ph type="title"/>
          </p:nvPr>
        </p:nvSpPr>
        <p:spPr>
          <a:xfrm>
            <a:off x="838200" y="2766218"/>
            <a:ext cx="10515600" cy="1325563"/>
          </a:xfrm>
        </p:spPr>
        <p:txBody>
          <a:bodyPr/>
          <a:lstStyle>
            <a:lvl1pPr algn="ctr">
              <a:defRPr>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134697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9B3B15-B613-95A9-B12D-1986BCB57B87}"/>
              </a:ext>
            </a:extLst>
          </p:cNvPr>
          <p:cNvSpPr/>
          <p:nvPr userDrawn="1"/>
        </p:nvSpPr>
        <p:spPr>
          <a:xfrm>
            <a:off x="0" y="0"/>
            <a:ext cx="12192000" cy="6858000"/>
          </a:xfrm>
          <a:prstGeom prst="rect">
            <a:avLst/>
          </a:prstGeom>
          <a:gradFill>
            <a:gsLst>
              <a:gs pos="100000">
                <a:srgbClr val="009D4E"/>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D572CC5A-87C4-9C3E-6432-EA8C1EC05EA2}"/>
              </a:ext>
            </a:extLst>
          </p:cNvPr>
          <p:cNvPicPr>
            <a:picLocks noChangeAspect="1"/>
          </p:cNvPicPr>
          <p:nvPr userDrawn="1"/>
        </p:nvPicPr>
        <p:blipFill>
          <a:blip r:embed="rId3"/>
          <a:stretch>
            <a:fillRect/>
          </a:stretch>
        </p:blipFill>
        <p:spPr>
          <a:xfrm>
            <a:off x="5357169" y="5747265"/>
            <a:ext cx="1477662" cy="555882"/>
          </a:xfrm>
          <a:prstGeom prst="rect">
            <a:avLst/>
          </a:prstGeom>
        </p:spPr>
      </p:pic>
      <p:sp>
        <p:nvSpPr>
          <p:cNvPr id="2" name="Title 1">
            <a:extLst>
              <a:ext uri="{FF2B5EF4-FFF2-40B4-BE49-F238E27FC236}">
                <a16:creationId xmlns:a16="http://schemas.microsoft.com/office/drawing/2014/main" id="{8642D213-47C3-6884-5268-D0240E7E157C}"/>
              </a:ext>
            </a:extLst>
          </p:cNvPr>
          <p:cNvSpPr>
            <a:spLocks noGrp="1"/>
          </p:cNvSpPr>
          <p:nvPr>
            <p:ph type="title"/>
          </p:nvPr>
        </p:nvSpPr>
        <p:spPr>
          <a:xfrm>
            <a:off x="838200" y="2766218"/>
            <a:ext cx="10515600" cy="1325563"/>
          </a:xfrm>
        </p:spPr>
        <p:txBody>
          <a:bodyPr/>
          <a:lstStyle>
            <a:lvl1pPr algn="ctr">
              <a:defRPr>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1275445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D1D299B-0049-C495-7303-C7E7F2C5690A}"/>
              </a:ext>
            </a:extLst>
          </p:cNvPr>
          <p:cNvSpPr/>
          <p:nvPr userDrawn="1"/>
        </p:nvSpPr>
        <p:spPr>
          <a:xfrm>
            <a:off x="0" y="0"/>
            <a:ext cx="5181600" cy="6858000"/>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624682" y="457200"/>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62468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E64D95C9-06A4-B8B8-C6AF-7A656AB5E219}"/>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3015971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D1D299B-0049-C495-7303-C7E7F2C5690A}"/>
              </a:ext>
            </a:extLst>
          </p:cNvPr>
          <p:cNvSpPr/>
          <p:nvPr userDrawn="1"/>
        </p:nvSpPr>
        <p:spPr>
          <a:xfrm>
            <a:off x="0" y="0"/>
            <a:ext cx="5181600" cy="6858000"/>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624682" y="457200"/>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62468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6" name="Straight Connector 15">
            <a:extLst>
              <a:ext uri="{FF2B5EF4-FFF2-40B4-BE49-F238E27FC236}">
                <a16:creationId xmlns:a16="http://schemas.microsoft.com/office/drawing/2014/main" id="{89236E8E-964A-FD92-2FE0-4832211CBBEA}"/>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6" name="Picture 5" descr="Logo&#10;&#10;Description automatically generated">
            <a:extLst>
              <a:ext uri="{FF2B5EF4-FFF2-40B4-BE49-F238E27FC236}">
                <a16:creationId xmlns:a16="http://schemas.microsoft.com/office/drawing/2014/main" id="{726A9891-D6F9-750A-C339-E7923D491C3C}"/>
              </a:ext>
            </a:extLst>
          </p:cNvPr>
          <p:cNvPicPr>
            <a:picLocks noChangeAspect="1"/>
          </p:cNvPicPr>
          <p:nvPr userDrawn="1"/>
        </p:nvPicPr>
        <p:blipFill>
          <a:blip r:embed="rId3"/>
          <a:stretch>
            <a:fillRect/>
          </a:stretch>
        </p:blipFill>
        <p:spPr>
          <a:xfrm>
            <a:off x="410308" y="6371351"/>
            <a:ext cx="987330" cy="371423"/>
          </a:xfrm>
          <a:prstGeom prst="rect">
            <a:avLst/>
          </a:prstGeom>
        </p:spPr>
      </p:pic>
      <p:sp>
        <p:nvSpPr>
          <p:cNvPr id="5" name="Footer Placeholder 4">
            <a:extLst>
              <a:ext uri="{FF2B5EF4-FFF2-40B4-BE49-F238E27FC236}">
                <a16:creationId xmlns:a16="http://schemas.microsoft.com/office/drawing/2014/main" id="{1D2A08D2-B5B3-5641-6FFC-E55E4B6DB2AF}"/>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12376067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5E3212-1013-E0B9-F253-D720381EDC2C}"/>
              </a:ext>
            </a:extLst>
          </p:cNvPr>
          <p:cNvSpPr/>
          <p:nvPr userDrawn="1"/>
        </p:nvSpPr>
        <p:spPr>
          <a:xfrm>
            <a:off x="0" y="0"/>
            <a:ext cx="5181600" cy="6858000"/>
          </a:xfrm>
          <a:prstGeom prst="rect">
            <a:avLst/>
          </a:prstGeom>
          <a:gradFill>
            <a:gsLst>
              <a:gs pos="100000">
                <a:srgbClr val="009D4E"/>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624682" y="457200"/>
            <a:ext cx="3932237" cy="1600200"/>
          </a:xfrm>
          <a:noFill/>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buClr>
                <a:srgbClr val="009D4E"/>
              </a:buClr>
              <a:defRPr sz="3200"/>
            </a:lvl1pPr>
            <a:lvl2pPr>
              <a:buClr>
                <a:srgbClr val="009D4E"/>
              </a:buClr>
              <a:defRPr sz="2800"/>
            </a:lvl2pPr>
            <a:lvl3pPr>
              <a:buClr>
                <a:srgbClr val="009D4E"/>
              </a:buClr>
              <a:defRPr sz="2400"/>
            </a:lvl3pPr>
            <a:lvl4pPr>
              <a:buClr>
                <a:srgbClr val="009D4E"/>
              </a:buClr>
              <a:defRPr sz="2000"/>
            </a:lvl4pPr>
            <a:lvl5pPr>
              <a:buClr>
                <a:srgbClr val="009D4E"/>
              </a:buCl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62468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4" name="Straight Connector 13">
            <a:extLst>
              <a:ext uri="{FF2B5EF4-FFF2-40B4-BE49-F238E27FC236}">
                <a16:creationId xmlns:a16="http://schemas.microsoft.com/office/drawing/2014/main" id="{634E9FF0-32B9-ECBF-A9E5-6E401F127DE5}"/>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16" name="Picture 15" descr="Logo&#10;&#10;Description automatically generated">
            <a:extLst>
              <a:ext uri="{FF2B5EF4-FFF2-40B4-BE49-F238E27FC236}">
                <a16:creationId xmlns:a16="http://schemas.microsoft.com/office/drawing/2014/main" id="{DB448605-DE80-9D9B-149B-5AFE43F73F2C}"/>
              </a:ext>
            </a:extLst>
          </p:cNvPr>
          <p:cNvPicPr>
            <a:picLocks noChangeAspect="1"/>
          </p:cNvPicPr>
          <p:nvPr userDrawn="1"/>
        </p:nvPicPr>
        <p:blipFill>
          <a:blip r:embed="rId3"/>
          <a:stretch>
            <a:fillRect/>
          </a:stretch>
        </p:blipFill>
        <p:spPr>
          <a:xfrm>
            <a:off x="311031" y="6379289"/>
            <a:ext cx="987330" cy="371423"/>
          </a:xfrm>
          <a:prstGeom prst="rect">
            <a:avLst/>
          </a:prstGeom>
        </p:spPr>
      </p:pic>
      <p:sp>
        <p:nvSpPr>
          <p:cNvPr id="6" name="Footer Placeholder 4">
            <a:extLst>
              <a:ext uri="{FF2B5EF4-FFF2-40B4-BE49-F238E27FC236}">
                <a16:creationId xmlns:a16="http://schemas.microsoft.com/office/drawing/2014/main" id="{AD5A6382-1275-7577-EF76-436E40DB8B8D}"/>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2349639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5EE302EF-F343-129C-96A8-EC3C7B75ECFE}"/>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2601185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06B2149-4668-B3C5-A0CA-168FEA0E8613}"/>
              </a:ext>
            </a:extLst>
          </p:cNvPr>
          <p:cNvSpPr>
            <a:spLocks noGrp="1"/>
          </p:cNvSpPr>
          <p:nvPr>
            <p:ph type="pic" sz="quarter" idx="10"/>
          </p:nvPr>
        </p:nvSpPr>
        <p:spPr>
          <a:xfrm>
            <a:off x="0" y="0"/>
            <a:ext cx="12192000" cy="3272589"/>
          </a:xfrm>
        </p:spPr>
        <p:txBody>
          <a:bodyPr/>
          <a:lstStyle/>
          <a:p>
            <a:endParaRPr lang="en-US"/>
          </a:p>
        </p:txBody>
      </p:sp>
      <p:sp>
        <p:nvSpPr>
          <p:cNvPr id="2" name="Title 1">
            <a:extLst>
              <a:ext uri="{FF2B5EF4-FFF2-40B4-BE49-F238E27FC236}">
                <a16:creationId xmlns:a16="http://schemas.microsoft.com/office/drawing/2014/main" id="{B0D02463-1052-4C4F-585F-2A4D0156503C}"/>
              </a:ext>
            </a:extLst>
          </p:cNvPr>
          <p:cNvSpPr>
            <a:spLocks noGrp="1"/>
          </p:cNvSpPr>
          <p:nvPr>
            <p:ph type="title"/>
          </p:nvPr>
        </p:nvSpPr>
        <p:spPr>
          <a:xfrm>
            <a:off x="0" y="2919609"/>
            <a:ext cx="9037938" cy="1018781"/>
          </a:xfrm>
          <a:gradFill flip="none" rotWithShape="1">
            <a:gsLst>
              <a:gs pos="1000">
                <a:schemeClr val="accent5">
                  <a:lumMod val="75000"/>
                </a:schemeClr>
              </a:gs>
              <a:gs pos="100000">
                <a:srgbClr val="0F406B"/>
              </a:gs>
            </a:gsLst>
            <a:path path="circle">
              <a:fillToRect l="50000" t="50000" r="50000" b="50000"/>
            </a:path>
            <a:tileRect/>
          </a:gradFill>
        </p:spPr>
        <p:txBody>
          <a:bodyPr/>
          <a:lstStyle>
            <a:lvl1pPr>
              <a:defRPr>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081A95D5-734B-312E-B9FD-184D5DC65515}"/>
              </a:ext>
            </a:extLst>
          </p:cNvPr>
          <p:cNvSpPr>
            <a:spLocks noGrp="1"/>
          </p:cNvSpPr>
          <p:nvPr>
            <p:ph type="body" sz="quarter" idx="11"/>
          </p:nvPr>
        </p:nvSpPr>
        <p:spPr>
          <a:xfrm>
            <a:off x="433388" y="4081112"/>
            <a:ext cx="11328400" cy="2580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4">
            <a:extLst>
              <a:ext uri="{FF2B5EF4-FFF2-40B4-BE49-F238E27FC236}">
                <a16:creationId xmlns:a16="http://schemas.microsoft.com/office/drawing/2014/main" id="{927C663C-BA2A-FDBA-4777-5876D1D0D5D9}"/>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31011102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C2BFA-7C28-963D-7050-1556671D4F21}"/>
              </a:ext>
            </a:extLst>
          </p:cNvPr>
          <p:cNvSpPr>
            <a:spLocks noGrp="1"/>
          </p:cNvSpPr>
          <p:nvPr>
            <p:ph type="title"/>
          </p:nvPr>
        </p:nvSpPr>
        <p:spPr>
          <a:xfrm>
            <a:off x="568693" y="413888"/>
            <a:ext cx="10972800" cy="594360"/>
          </a:xfrm>
        </p:spPr>
        <p:txBody>
          <a:bodyPr/>
          <a:lstStyle/>
          <a:p>
            <a:r>
              <a:rPr lang="en-US"/>
              <a:t>Click to edit Master title style</a:t>
            </a:r>
          </a:p>
        </p:txBody>
      </p:sp>
      <p:sp>
        <p:nvSpPr>
          <p:cNvPr id="6" name="Content Placeholder 5">
            <a:extLst>
              <a:ext uri="{FF2B5EF4-FFF2-40B4-BE49-F238E27FC236}">
                <a16:creationId xmlns:a16="http://schemas.microsoft.com/office/drawing/2014/main" id="{179EFB95-BA59-7E99-C9E2-EA4FFA22BFCE}"/>
              </a:ext>
            </a:extLst>
          </p:cNvPr>
          <p:cNvSpPr>
            <a:spLocks noGrp="1"/>
          </p:cNvSpPr>
          <p:nvPr>
            <p:ph sz="quarter" idx="11"/>
          </p:nvPr>
        </p:nvSpPr>
        <p:spPr>
          <a:xfrm>
            <a:off x="593557" y="2247315"/>
            <a:ext cx="50292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1224954A-DA9E-4219-0FF5-3C658A614EA5}"/>
              </a:ext>
            </a:extLst>
          </p:cNvPr>
          <p:cNvSpPr>
            <a:spLocks noGrp="1"/>
          </p:cNvSpPr>
          <p:nvPr>
            <p:ph sz="quarter" idx="12"/>
          </p:nvPr>
        </p:nvSpPr>
        <p:spPr>
          <a:xfrm>
            <a:off x="6569244" y="2247315"/>
            <a:ext cx="50292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2">
            <a:extLst>
              <a:ext uri="{FF2B5EF4-FFF2-40B4-BE49-F238E27FC236}">
                <a16:creationId xmlns:a16="http://schemas.microsoft.com/office/drawing/2014/main" id="{290CBE89-EDAB-2614-D855-5EE1A4359C3A}"/>
              </a:ext>
            </a:extLst>
          </p:cNvPr>
          <p:cNvSpPr>
            <a:spLocks noGrp="1"/>
          </p:cNvSpPr>
          <p:nvPr>
            <p:ph type="subTitle" idx="1"/>
          </p:nvPr>
        </p:nvSpPr>
        <p:spPr>
          <a:xfrm>
            <a:off x="593556" y="1532824"/>
            <a:ext cx="5029200" cy="594359"/>
          </a:xfrm>
        </p:spPr>
        <p:txBody>
          <a:bodyPr anchor="b"/>
          <a:lstStyle>
            <a:lvl1pPr marL="0" indent="0" algn="l">
              <a:buNone/>
              <a:defRPr sz="2400" b="1">
                <a:solidFill>
                  <a:srgbClr val="0F406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5">
            <a:extLst>
              <a:ext uri="{FF2B5EF4-FFF2-40B4-BE49-F238E27FC236}">
                <a16:creationId xmlns:a16="http://schemas.microsoft.com/office/drawing/2014/main" id="{1BF19ED5-5066-816C-FF76-7D74D57C97E6}"/>
              </a:ext>
            </a:extLst>
          </p:cNvPr>
          <p:cNvSpPr>
            <a:spLocks noGrp="1"/>
          </p:cNvSpPr>
          <p:nvPr>
            <p:ph type="body" sz="quarter" idx="13"/>
          </p:nvPr>
        </p:nvSpPr>
        <p:spPr>
          <a:xfrm>
            <a:off x="6569075" y="1533525"/>
            <a:ext cx="5029200" cy="593658"/>
          </a:xfrm>
        </p:spPr>
        <p:txBody>
          <a:bodyPr anchor="b">
            <a:normAutofit/>
          </a:bodyPr>
          <a:lstStyle>
            <a:lvl1pPr>
              <a:defRPr sz="2400" b="1">
                <a:solidFill>
                  <a:srgbClr val="0F406B"/>
                </a:solidFill>
              </a:defRPr>
            </a:lvl1pPr>
          </a:lstStyle>
          <a:p>
            <a:pPr lvl="0"/>
            <a:r>
              <a:rPr lang="en-US"/>
              <a:t>Click to edit Master text styles</a:t>
            </a:r>
          </a:p>
        </p:txBody>
      </p:sp>
      <p:sp>
        <p:nvSpPr>
          <p:cNvPr id="3" name="Footer Placeholder 4">
            <a:extLst>
              <a:ext uri="{FF2B5EF4-FFF2-40B4-BE49-F238E27FC236}">
                <a16:creationId xmlns:a16="http://schemas.microsoft.com/office/drawing/2014/main" id="{770F279E-D234-9778-7A0B-6BAE85379E43}"/>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935624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ADE34-B508-5EA4-A7DD-B2547FCC4B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62E915-6E0C-CDEF-B898-CC9BC1FF26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83CF40-EE2C-F6C1-4A5C-A0B899646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98B9BA88-4597-7E7D-D6B6-C2B0FE8F0007}"/>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26018452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A632D-1587-8BBF-987D-73D0553F2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3D30CE-0100-C31E-C67C-59D9DC2407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1383C4B5-978C-21D1-0206-5FD438C8D5D2}"/>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8673375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1FD0D6-B10A-B2B8-A1A6-F50589A92A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5A245-94A3-005B-BF71-F1E5A8ABC8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12371C04-65CE-FBEE-E8A7-CD870A963BFF}"/>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702441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24AD7E-8E07-025E-1C1B-43AC6C5221F5}"/>
              </a:ext>
            </a:extLst>
          </p:cNvPr>
          <p:cNvSpPr/>
          <p:nvPr userDrawn="1"/>
        </p:nvSpPr>
        <p:spPr>
          <a:xfrm>
            <a:off x="0" y="0"/>
            <a:ext cx="12192000" cy="4948881"/>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94B56E5C-6779-5966-1163-B4449A84A7ED}"/>
              </a:ext>
            </a:extLst>
          </p:cNvPr>
          <p:cNvPicPr>
            <a:picLocks noChangeAspect="1"/>
          </p:cNvPicPr>
          <p:nvPr userDrawn="1"/>
        </p:nvPicPr>
        <p:blipFill>
          <a:blip r:embed="rId3"/>
          <a:stretch>
            <a:fillRect/>
          </a:stretch>
        </p:blipFill>
        <p:spPr>
          <a:xfrm>
            <a:off x="4457700" y="5040956"/>
            <a:ext cx="3276600" cy="1670162"/>
          </a:xfrm>
          <a:prstGeom prst="rect">
            <a:avLst/>
          </a:prstGeom>
        </p:spPr>
      </p:pic>
      <p:sp>
        <p:nvSpPr>
          <p:cNvPr id="2" name="Title 1">
            <a:extLst>
              <a:ext uri="{FF2B5EF4-FFF2-40B4-BE49-F238E27FC236}">
                <a16:creationId xmlns:a16="http://schemas.microsoft.com/office/drawing/2014/main" id="{F901AFED-6283-EF14-828F-F1564B66E2AB}"/>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476C3C61-8C36-77AD-9E0A-9FA62B81BB46}"/>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custDataLst>
      <p:tags r:id="rId1"/>
    </p:custDataLst>
    <p:extLst>
      <p:ext uri="{BB962C8B-B14F-4D97-AF65-F5344CB8AC3E}">
        <p14:creationId xmlns:p14="http://schemas.microsoft.com/office/powerpoint/2010/main" val="9800996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Only">
    <p:bg>
      <p:bgPr>
        <a:gradFill>
          <a:gsLst>
            <a:gs pos="100000">
              <a:srgbClr val="0F406B"/>
            </a:gs>
            <a:gs pos="1000">
              <a:schemeClr val="accent5">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DC166C-E526-839A-DBBD-4DC49227CD0E}"/>
              </a:ext>
            </a:extLst>
          </p:cNvPr>
          <p:cNvSpPr txBox="1"/>
          <p:nvPr userDrawn="1"/>
        </p:nvSpPr>
        <p:spPr>
          <a:xfrm>
            <a:off x="1081454" y="2274838"/>
            <a:ext cx="10155115" cy="830997"/>
          </a:xfrm>
          <a:prstGeom prst="rect">
            <a:avLst/>
          </a:prstGeom>
          <a:noFill/>
        </p:spPr>
        <p:txBody>
          <a:bodyPr wrap="square" rtlCol="0">
            <a:spAutoFit/>
          </a:bodyPr>
          <a:lstStyle/>
          <a:p>
            <a:pPr marL="0" indent="0" algn="l">
              <a:buNone/>
            </a:pPr>
            <a:r>
              <a:rPr lang="en-US" sz="1600" b="0" i="0">
                <a:solidFill>
                  <a:schemeClr val="bg1"/>
                </a:solidFill>
                <a:effectLst/>
                <a:latin typeface="Arial" panose="020B0604020202020204" pitchFamily="34" charset="0"/>
                <a:cs typeface="Arial" panose="020B0604020202020204" pitchFamily="34" charset="0"/>
              </a:rPr>
              <a:t>MISSION: </a:t>
            </a:r>
          </a:p>
          <a:p>
            <a:pPr marL="0" indent="0" algn="l">
              <a:buNone/>
            </a:pPr>
            <a:r>
              <a:rPr lang="en-US" sz="1600" b="0" i="0">
                <a:solidFill>
                  <a:schemeClr val="bg1"/>
                </a:solidFill>
                <a:effectLst/>
                <a:latin typeface="Arial" panose="020B0604020202020204" pitchFamily="34" charset="0"/>
                <a:cs typeface="Arial" panose="020B0604020202020204" pitchFamily="34" charset="0"/>
              </a:rPr>
              <a:t>Michigan Department of Health and Human Services (MDHHS) provides opportunities, services, and programs that promote a healthy, safe and stable environment for residents to be self-sufficient.</a:t>
            </a:r>
            <a:endParaRPr lang="en-US" sz="160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837984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Only">
    <p:bg>
      <p:bgPr>
        <a:gradFill>
          <a:gsLst>
            <a:gs pos="100000">
              <a:srgbClr val="0F406B"/>
            </a:gs>
            <a:gs pos="1000">
              <a:schemeClr val="accent5">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gradFill>
            <a:gsLst>
              <a:gs pos="100000">
                <a:srgbClr val="009D4E">
                  <a:lumMod val="100000"/>
                </a:srgbClr>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9D4E"/>
              </a:solidFill>
            </a:endParaRPr>
          </a:p>
        </p:txBody>
      </p:sp>
      <p:sp>
        <p:nvSpPr>
          <p:cNvPr id="3" name="TextBox 2">
            <a:extLst>
              <a:ext uri="{FF2B5EF4-FFF2-40B4-BE49-F238E27FC236}">
                <a16:creationId xmlns:a16="http://schemas.microsoft.com/office/drawing/2014/main" id="{CCDC166C-E526-839A-DBBD-4DC49227CD0E}"/>
              </a:ext>
            </a:extLst>
          </p:cNvPr>
          <p:cNvSpPr txBox="1"/>
          <p:nvPr userDrawn="1"/>
        </p:nvSpPr>
        <p:spPr>
          <a:xfrm>
            <a:off x="1081454" y="2274838"/>
            <a:ext cx="10155115" cy="830997"/>
          </a:xfrm>
          <a:prstGeom prst="rect">
            <a:avLst/>
          </a:prstGeom>
          <a:noFill/>
        </p:spPr>
        <p:txBody>
          <a:bodyPr wrap="square" rtlCol="0">
            <a:spAutoFit/>
          </a:bodyPr>
          <a:lstStyle/>
          <a:p>
            <a:pPr marL="0" indent="0" algn="l">
              <a:buNone/>
            </a:pPr>
            <a:r>
              <a:rPr lang="en-US" sz="1600" b="0" i="0">
                <a:solidFill>
                  <a:schemeClr val="bg1"/>
                </a:solidFill>
                <a:effectLst/>
                <a:latin typeface="Arial" panose="020B0604020202020204" pitchFamily="34" charset="0"/>
                <a:cs typeface="Arial" panose="020B0604020202020204" pitchFamily="34" charset="0"/>
              </a:rPr>
              <a:t>MISSION: </a:t>
            </a:r>
          </a:p>
          <a:p>
            <a:pPr marL="0" indent="0" algn="l">
              <a:buNone/>
            </a:pPr>
            <a:r>
              <a:rPr lang="en-US" sz="1600" b="0" i="0">
                <a:solidFill>
                  <a:schemeClr val="bg1"/>
                </a:solidFill>
                <a:effectLst/>
                <a:latin typeface="Arial" panose="020B0604020202020204" pitchFamily="34" charset="0"/>
                <a:cs typeface="Arial" panose="020B0604020202020204" pitchFamily="34" charset="0"/>
              </a:rPr>
              <a:t>Michigan Department of Health and Human Services (MDHHS) provides opportunities, services, and programs that promote a healthy, safe and stable environment for residents to be self-sufficient.</a:t>
            </a:r>
            <a:endParaRPr lang="en-US" sz="160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2928334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normAutofit/>
          </a:bodyPr>
          <a:lstStyle>
            <a:lvl1pPr algn="l" defTabSz="914400" rtl="0" eaLnBrk="1" latinLnBrk="0" hangingPunct="1">
              <a:lnSpc>
                <a:spcPct val="90000"/>
              </a:lnSpc>
              <a:spcBef>
                <a:spcPct val="0"/>
              </a:spcBef>
              <a:buNone/>
              <a:defRPr lang="en-US" sz="4000" b="0" i="0" kern="1200" dirty="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4" name="Footer Placeholder 4">
            <a:extLst>
              <a:ext uri="{FF2B5EF4-FFF2-40B4-BE49-F238E27FC236}">
                <a16:creationId xmlns:a16="http://schemas.microsoft.com/office/drawing/2014/main" id="{134379D7-A2EA-F17F-3447-4CD71368896D}"/>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29744441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9625"/>
            <a:ext cx="12192000" cy="1325564"/>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lstStyle>
            <a:lvl1pPr>
              <a:defRPr lang="en-US" sz="4000" b="0" i="0" kern="120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4" name="Footer Placeholder 4">
            <a:extLst>
              <a:ext uri="{FF2B5EF4-FFF2-40B4-BE49-F238E27FC236}">
                <a16:creationId xmlns:a16="http://schemas.microsoft.com/office/drawing/2014/main" id="{861D12C7-9700-681F-52B2-9BCCB9AC8EB7}"/>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38470824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a:xfrm>
            <a:off x="609300" y="1"/>
            <a:ext cx="9266838" cy="1325564"/>
          </a:xfrm>
        </p:spPr>
        <p:txBody>
          <a:bodyPr>
            <a:normAutofit/>
          </a:bodyPr>
          <a:lstStyle>
            <a:lvl1pPr algn="l" defTabSz="914400" rtl="0" eaLnBrk="1" latinLnBrk="0" hangingPunct="1">
              <a:lnSpc>
                <a:spcPct val="90000"/>
              </a:lnSpc>
              <a:spcBef>
                <a:spcPct val="0"/>
              </a:spcBef>
              <a:buNone/>
              <a:defRPr lang="en-US" sz="4000" b="0" i="0" kern="1200" dirty="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a:xfrm>
            <a:off x="609299" y="1825625"/>
            <a:ext cx="1100839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4" name="Text Placeholder 11">
            <a:extLst>
              <a:ext uri="{FF2B5EF4-FFF2-40B4-BE49-F238E27FC236}">
                <a16:creationId xmlns:a16="http://schemas.microsoft.com/office/drawing/2014/main" id="{BF43DD8B-DEEF-5629-1484-3193BBC7DC2C}"/>
              </a:ext>
            </a:extLst>
          </p:cNvPr>
          <p:cNvSpPr>
            <a:spLocks noGrp="1"/>
          </p:cNvSpPr>
          <p:nvPr>
            <p:ph type="body" sz="quarter" idx="11" hasCustomPrompt="1"/>
          </p:nvPr>
        </p:nvSpPr>
        <p:spPr>
          <a:xfrm>
            <a:off x="609300" y="979885"/>
            <a:ext cx="9266537" cy="363934"/>
          </a:xfrm>
        </p:spPr>
        <p:txBody>
          <a:bodyPr anchor="b"/>
          <a:lstStyle>
            <a:lvl1pPr>
              <a:defRPr sz="1800" i="1">
                <a:solidFill>
                  <a:schemeClr val="bg1"/>
                </a:solidFill>
                <a:latin typeface="+mn-lt"/>
              </a:defRPr>
            </a:lvl1pPr>
          </a:lstStyle>
          <a:p>
            <a:pPr lvl="0"/>
            <a:r>
              <a:rPr lang="en-US"/>
              <a:t>Click to edit Master subtitle text styles</a:t>
            </a:r>
          </a:p>
        </p:txBody>
      </p:sp>
      <p:sp>
        <p:nvSpPr>
          <p:cNvPr id="5" name="Footer Placeholder 4">
            <a:extLst>
              <a:ext uri="{FF2B5EF4-FFF2-40B4-BE49-F238E27FC236}">
                <a16:creationId xmlns:a16="http://schemas.microsoft.com/office/drawing/2014/main" id="{81C4FFB9-BE75-F0DF-A0C4-1C1CADBEB215}"/>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3997535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gradFill>
            <a:gsLst>
              <a:gs pos="100000">
                <a:srgbClr val="009D4E"/>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3"/>
          <a:stretch>
            <a:fillRect/>
          </a:stretch>
        </p:blipFill>
        <p:spPr>
          <a:xfrm>
            <a:off x="10295238" y="384841"/>
            <a:ext cx="1477662" cy="555882"/>
          </a:xfrm>
          <a:prstGeom prst="rect">
            <a:avLst/>
          </a:prstGeom>
        </p:spPr>
      </p:pic>
      <p:cxnSp>
        <p:nvCxnSpPr>
          <p:cNvPr id="13" name="Straight Connector 12">
            <a:extLst>
              <a:ext uri="{FF2B5EF4-FFF2-40B4-BE49-F238E27FC236}">
                <a16:creationId xmlns:a16="http://schemas.microsoft.com/office/drawing/2014/main" id="{2F8B2913-0364-3153-5CF3-80C08E892558}"/>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D96F580F-13E6-2872-33DC-E6018B15A230}"/>
              </a:ext>
            </a:extLst>
          </p:cNvPr>
          <p:cNvSpPr txBox="1">
            <a:spLocks/>
          </p:cNvSpPr>
          <p:nvPr userDrawn="1"/>
        </p:nvSpPr>
        <p:spPr>
          <a:xfrm>
            <a:off x="11155679" y="6381961"/>
            <a:ext cx="571099" cy="295062"/>
          </a:xfrm>
          <a:prstGeom prst="rect">
            <a:avLst/>
          </a:prstGeom>
          <a:noFill/>
        </p:spPr>
        <p:txBody>
          <a:bodyPr vert="horz" lIns="0" tIns="0" rIns="0" bIns="0" rtlCol="0" anchor="ctr"/>
          <a:lstStyle>
            <a:defPPr>
              <a:defRPr lang="en-US"/>
            </a:defPPr>
            <a:lvl1pPr marL="0" algn="ctr" defTabSz="914400" rtl="0" eaLnBrk="1" latinLnBrk="0" hangingPunct="1">
              <a:defRPr sz="14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&lt;#&gt;</a:t>
            </a:r>
          </a:p>
        </p:txBody>
      </p:sp>
    </p:spTree>
    <p:custDataLst>
      <p:tags r:id="rId1"/>
    </p:custDataLst>
    <p:extLst>
      <p:ext uri="{BB962C8B-B14F-4D97-AF65-F5344CB8AC3E}">
        <p14:creationId xmlns:p14="http://schemas.microsoft.com/office/powerpoint/2010/main" val="41581295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9FDA-4B9A-BE2A-B621-0055829471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3C8F63-449F-DE35-5768-2528F89862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custDataLst>
      <p:tags r:id="rId1"/>
    </p:custDataLst>
    <p:extLst>
      <p:ext uri="{BB962C8B-B14F-4D97-AF65-F5344CB8AC3E}">
        <p14:creationId xmlns:p14="http://schemas.microsoft.com/office/powerpoint/2010/main" val="30220879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8D5B03-AF55-B078-9735-BC04D403FE45}"/>
              </a:ext>
            </a:extLst>
          </p:cNvPr>
          <p:cNvSpPr/>
          <p:nvPr userDrawn="1"/>
        </p:nvSpPr>
        <p:spPr>
          <a:xfrm>
            <a:off x="0" y="0"/>
            <a:ext cx="12192000" cy="1325564"/>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DF22A19E-9CD5-DE59-0966-468CB68B1E6E}"/>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2" name="Title 1">
            <a:extLst>
              <a:ext uri="{FF2B5EF4-FFF2-40B4-BE49-F238E27FC236}">
                <a16:creationId xmlns:a16="http://schemas.microsoft.com/office/drawing/2014/main" id="{4579283F-0F50-5019-0A76-8176EFC42608}"/>
              </a:ext>
            </a:extLst>
          </p:cNvPr>
          <p:cNvSpPr>
            <a:spLocks noGrp="1"/>
          </p:cNvSpPr>
          <p:nvPr>
            <p:ph type="title"/>
          </p:nvPr>
        </p:nvSpPr>
        <p:spPr/>
        <p:txBody>
          <a:bodyPr/>
          <a:lstStyle>
            <a:lvl1pPr>
              <a:defRPr lang="en-US" sz="4000" b="0" i="0" kern="1200" dirty="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501BE59-1388-7371-D6A0-8ADA673642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946AAF-EB99-4096-71FF-F13FCA6F59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3249DECA-1370-F266-E867-E8FD65244A00}"/>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8CEDC54-4F80-777C-B2F4-FE8BE1B5A4F6}"/>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9960899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6B12952-505E-4353-9404-0FCF97FE7320}"/>
              </a:ext>
            </a:extLst>
          </p:cNvPr>
          <p:cNvSpPr/>
          <p:nvPr userDrawn="1"/>
        </p:nvSpPr>
        <p:spPr>
          <a:xfrm>
            <a:off x="0" y="0"/>
            <a:ext cx="12192000" cy="1325564"/>
          </a:xfrm>
          <a:prstGeom prst="rect">
            <a:avLst/>
          </a:prstGeom>
          <a:gradFill>
            <a:gsLst>
              <a:gs pos="100000">
                <a:srgbClr val="009D4E"/>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960892C6-F724-239E-0B54-8F06D9CC6E42}"/>
              </a:ext>
            </a:extLst>
          </p:cNvPr>
          <p:cNvPicPr>
            <a:picLocks noChangeAspect="1"/>
          </p:cNvPicPr>
          <p:nvPr userDrawn="1"/>
        </p:nvPicPr>
        <p:blipFill>
          <a:blip r:embed="rId3"/>
          <a:stretch>
            <a:fillRect/>
          </a:stretch>
        </p:blipFill>
        <p:spPr>
          <a:xfrm>
            <a:off x="10295238" y="384841"/>
            <a:ext cx="1477662" cy="555882"/>
          </a:xfrm>
          <a:prstGeom prst="rect">
            <a:avLst/>
          </a:prstGeom>
        </p:spPr>
      </p:pic>
      <p:sp>
        <p:nvSpPr>
          <p:cNvPr id="2" name="Title 1">
            <a:extLst>
              <a:ext uri="{FF2B5EF4-FFF2-40B4-BE49-F238E27FC236}">
                <a16:creationId xmlns:a16="http://schemas.microsoft.com/office/drawing/2014/main" id="{4579283F-0F50-5019-0A76-8176EFC4260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501BE59-1388-7371-D6A0-8ADA67364221}"/>
              </a:ext>
            </a:extLst>
          </p:cNvPr>
          <p:cNvSpPr>
            <a:spLocks noGrp="1"/>
          </p:cNvSpPr>
          <p:nvPr>
            <p:ph sz="half" idx="1"/>
          </p:nvPr>
        </p:nvSpPr>
        <p:spPr>
          <a:xfrm>
            <a:off x="838200" y="1825625"/>
            <a:ext cx="5181600" cy="4351338"/>
          </a:xfrm>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946AAF-EB99-4096-71FF-F13FCA6F59A8}"/>
              </a:ext>
            </a:extLst>
          </p:cNvPr>
          <p:cNvSpPr>
            <a:spLocks noGrp="1"/>
          </p:cNvSpPr>
          <p:nvPr>
            <p:ph sz="half" idx="2"/>
          </p:nvPr>
        </p:nvSpPr>
        <p:spPr>
          <a:xfrm>
            <a:off x="6172200" y="1825625"/>
            <a:ext cx="5181600" cy="4351338"/>
          </a:xfrm>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4A8FAB64-5419-66DB-1076-7300CC9C453A}"/>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55EA789D-2C3D-7E78-DC4B-142C3ED717D1}"/>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14283327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100000">
              <a:srgbClr val="0F406B"/>
            </a:gs>
            <a:gs pos="0">
              <a:schemeClr val="accent5">
                <a:lumMod val="7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gradFill>
            <a:gsLst>
              <a:gs pos="100000">
                <a:srgbClr val="0F406B"/>
              </a:gs>
              <a:gs pos="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D572CC5A-87C4-9C3E-6432-EA8C1EC05EA2}"/>
              </a:ext>
            </a:extLst>
          </p:cNvPr>
          <p:cNvPicPr>
            <a:picLocks noChangeAspect="1"/>
          </p:cNvPicPr>
          <p:nvPr userDrawn="1"/>
        </p:nvPicPr>
        <p:blipFill>
          <a:blip r:embed="rId3"/>
          <a:stretch>
            <a:fillRect/>
          </a:stretch>
        </p:blipFill>
        <p:spPr>
          <a:xfrm>
            <a:off x="5357169" y="5747265"/>
            <a:ext cx="1477662" cy="555882"/>
          </a:xfrm>
          <a:prstGeom prst="rect">
            <a:avLst/>
          </a:prstGeom>
        </p:spPr>
      </p:pic>
      <p:sp>
        <p:nvSpPr>
          <p:cNvPr id="2" name="Title 1">
            <a:extLst>
              <a:ext uri="{FF2B5EF4-FFF2-40B4-BE49-F238E27FC236}">
                <a16:creationId xmlns:a16="http://schemas.microsoft.com/office/drawing/2014/main" id="{8642D213-47C3-6884-5268-D0240E7E157C}"/>
              </a:ext>
            </a:extLst>
          </p:cNvPr>
          <p:cNvSpPr>
            <a:spLocks noGrp="1"/>
          </p:cNvSpPr>
          <p:nvPr>
            <p:ph type="title"/>
          </p:nvPr>
        </p:nvSpPr>
        <p:spPr>
          <a:xfrm>
            <a:off x="838200" y="2766218"/>
            <a:ext cx="10515600" cy="1325563"/>
          </a:xfrm>
        </p:spPr>
        <p:txBody>
          <a:bodyPr/>
          <a:lstStyle>
            <a:lvl1pPr algn="ctr">
              <a:defRPr>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1346976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9B3B15-B613-95A9-B12D-1986BCB57B87}"/>
              </a:ext>
            </a:extLst>
          </p:cNvPr>
          <p:cNvSpPr/>
          <p:nvPr userDrawn="1"/>
        </p:nvSpPr>
        <p:spPr>
          <a:xfrm>
            <a:off x="0" y="0"/>
            <a:ext cx="12192000" cy="6858000"/>
          </a:xfrm>
          <a:prstGeom prst="rect">
            <a:avLst/>
          </a:prstGeom>
          <a:gradFill>
            <a:gsLst>
              <a:gs pos="100000">
                <a:srgbClr val="009D4E"/>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D572CC5A-87C4-9C3E-6432-EA8C1EC05EA2}"/>
              </a:ext>
            </a:extLst>
          </p:cNvPr>
          <p:cNvPicPr>
            <a:picLocks noChangeAspect="1"/>
          </p:cNvPicPr>
          <p:nvPr userDrawn="1"/>
        </p:nvPicPr>
        <p:blipFill>
          <a:blip r:embed="rId3"/>
          <a:stretch>
            <a:fillRect/>
          </a:stretch>
        </p:blipFill>
        <p:spPr>
          <a:xfrm>
            <a:off x="5357169" y="5747265"/>
            <a:ext cx="1477662" cy="555882"/>
          </a:xfrm>
          <a:prstGeom prst="rect">
            <a:avLst/>
          </a:prstGeom>
        </p:spPr>
      </p:pic>
      <p:sp>
        <p:nvSpPr>
          <p:cNvPr id="2" name="Title 1">
            <a:extLst>
              <a:ext uri="{FF2B5EF4-FFF2-40B4-BE49-F238E27FC236}">
                <a16:creationId xmlns:a16="http://schemas.microsoft.com/office/drawing/2014/main" id="{8642D213-47C3-6884-5268-D0240E7E157C}"/>
              </a:ext>
            </a:extLst>
          </p:cNvPr>
          <p:cNvSpPr>
            <a:spLocks noGrp="1"/>
          </p:cNvSpPr>
          <p:nvPr>
            <p:ph type="title"/>
          </p:nvPr>
        </p:nvSpPr>
        <p:spPr>
          <a:xfrm>
            <a:off x="838200" y="2766218"/>
            <a:ext cx="10515600" cy="1325563"/>
          </a:xfrm>
        </p:spPr>
        <p:txBody>
          <a:bodyPr/>
          <a:lstStyle>
            <a:lvl1pPr algn="ctr">
              <a:defRPr>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12754452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D1D299B-0049-C495-7303-C7E7F2C5690A}"/>
              </a:ext>
            </a:extLst>
          </p:cNvPr>
          <p:cNvSpPr/>
          <p:nvPr userDrawn="1"/>
        </p:nvSpPr>
        <p:spPr>
          <a:xfrm>
            <a:off x="0" y="0"/>
            <a:ext cx="5181600" cy="6858000"/>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624682" y="457200"/>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62468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29CFD7F6-EECB-E8CC-A0F4-446189A23378}"/>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30159719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3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D1D299B-0049-C495-7303-C7E7F2C5690A}"/>
              </a:ext>
            </a:extLst>
          </p:cNvPr>
          <p:cNvSpPr/>
          <p:nvPr userDrawn="1"/>
        </p:nvSpPr>
        <p:spPr>
          <a:xfrm>
            <a:off x="0" y="0"/>
            <a:ext cx="5181600" cy="6858000"/>
          </a:xfrm>
          <a:prstGeom prst="rect">
            <a:avLst/>
          </a:prstGeom>
          <a:gradFill>
            <a:gsLst>
              <a:gs pos="100000">
                <a:srgbClr val="0F406B"/>
              </a:gs>
              <a:gs pos="1000">
                <a:schemeClr val="accent5">
                  <a:lumMod val="7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624682" y="457200"/>
            <a:ext cx="3932237" cy="1600200"/>
          </a:xfrm>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62468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6" name="Straight Connector 15">
            <a:extLst>
              <a:ext uri="{FF2B5EF4-FFF2-40B4-BE49-F238E27FC236}">
                <a16:creationId xmlns:a16="http://schemas.microsoft.com/office/drawing/2014/main" id="{89236E8E-964A-FD92-2FE0-4832211CBBEA}"/>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6" name="Picture 5" descr="Logo&#10;&#10;Description automatically generated">
            <a:extLst>
              <a:ext uri="{FF2B5EF4-FFF2-40B4-BE49-F238E27FC236}">
                <a16:creationId xmlns:a16="http://schemas.microsoft.com/office/drawing/2014/main" id="{726A9891-D6F9-750A-C339-E7923D491C3C}"/>
              </a:ext>
            </a:extLst>
          </p:cNvPr>
          <p:cNvPicPr>
            <a:picLocks noChangeAspect="1"/>
          </p:cNvPicPr>
          <p:nvPr userDrawn="1"/>
        </p:nvPicPr>
        <p:blipFill>
          <a:blip r:embed="rId3"/>
          <a:stretch>
            <a:fillRect/>
          </a:stretch>
        </p:blipFill>
        <p:spPr>
          <a:xfrm>
            <a:off x="410308" y="6371351"/>
            <a:ext cx="987330" cy="371423"/>
          </a:xfrm>
          <a:prstGeom prst="rect">
            <a:avLst/>
          </a:prstGeom>
        </p:spPr>
      </p:pic>
      <p:sp>
        <p:nvSpPr>
          <p:cNvPr id="5" name="Footer Placeholder 4">
            <a:extLst>
              <a:ext uri="{FF2B5EF4-FFF2-40B4-BE49-F238E27FC236}">
                <a16:creationId xmlns:a16="http://schemas.microsoft.com/office/drawing/2014/main" id="{99A34B72-9F6E-BBA1-F511-1F59D4E3C917}"/>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12376067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5E3212-1013-E0B9-F253-D720381EDC2C}"/>
              </a:ext>
            </a:extLst>
          </p:cNvPr>
          <p:cNvSpPr/>
          <p:nvPr userDrawn="1"/>
        </p:nvSpPr>
        <p:spPr>
          <a:xfrm>
            <a:off x="0" y="0"/>
            <a:ext cx="5181600" cy="6858000"/>
          </a:xfrm>
          <a:prstGeom prst="rect">
            <a:avLst/>
          </a:prstGeom>
          <a:gradFill>
            <a:gsLst>
              <a:gs pos="100000">
                <a:srgbClr val="009D4E"/>
              </a:gs>
              <a:gs pos="1000">
                <a:srgbClr val="00E673"/>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624682" y="457200"/>
            <a:ext cx="3932237" cy="1600200"/>
          </a:xfrm>
          <a:noFill/>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buClr>
                <a:srgbClr val="009D4E"/>
              </a:buClr>
              <a:defRPr sz="3200"/>
            </a:lvl1pPr>
            <a:lvl2pPr>
              <a:buClr>
                <a:srgbClr val="009D4E"/>
              </a:buClr>
              <a:defRPr sz="2800"/>
            </a:lvl2pPr>
            <a:lvl3pPr>
              <a:buClr>
                <a:srgbClr val="009D4E"/>
              </a:buClr>
              <a:defRPr sz="2400"/>
            </a:lvl3pPr>
            <a:lvl4pPr>
              <a:buClr>
                <a:srgbClr val="009D4E"/>
              </a:buClr>
              <a:defRPr sz="2000"/>
            </a:lvl4pPr>
            <a:lvl5pPr>
              <a:buClr>
                <a:srgbClr val="009D4E"/>
              </a:buCl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624682"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4" name="Straight Connector 13">
            <a:extLst>
              <a:ext uri="{FF2B5EF4-FFF2-40B4-BE49-F238E27FC236}">
                <a16:creationId xmlns:a16="http://schemas.microsoft.com/office/drawing/2014/main" id="{634E9FF0-32B9-ECBF-A9E5-6E401F127DE5}"/>
              </a:ext>
            </a:extLst>
          </p:cNvPr>
          <p:cNvCxnSpPr>
            <a:cxnSpLocks/>
          </p:cNvCxnSpPr>
          <p:nvPr userDrawn="1"/>
        </p:nvCxnSpPr>
        <p:spPr>
          <a:xfrm flipH="1">
            <a:off x="1" y="6371351"/>
            <a:ext cx="12191999"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16" name="Picture 15" descr="Logo&#10;&#10;Description automatically generated">
            <a:extLst>
              <a:ext uri="{FF2B5EF4-FFF2-40B4-BE49-F238E27FC236}">
                <a16:creationId xmlns:a16="http://schemas.microsoft.com/office/drawing/2014/main" id="{DB448605-DE80-9D9B-149B-5AFE43F73F2C}"/>
              </a:ext>
            </a:extLst>
          </p:cNvPr>
          <p:cNvPicPr>
            <a:picLocks noChangeAspect="1"/>
          </p:cNvPicPr>
          <p:nvPr userDrawn="1"/>
        </p:nvPicPr>
        <p:blipFill>
          <a:blip r:embed="rId3"/>
          <a:stretch>
            <a:fillRect/>
          </a:stretch>
        </p:blipFill>
        <p:spPr>
          <a:xfrm>
            <a:off x="311031" y="6379289"/>
            <a:ext cx="987330" cy="371423"/>
          </a:xfrm>
          <a:prstGeom prst="rect">
            <a:avLst/>
          </a:prstGeom>
        </p:spPr>
      </p:pic>
      <p:sp>
        <p:nvSpPr>
          <p:cNvPr id="6" name="Footer Placeholder 4">
            <a:extLst>
              <a:ext uri="{FF2B5EF4-FFF2-40B4-BE49-F238E27FC236}">
                <a16:creationId xmlns:a16="http://schemas.microsoft.com/office/drawing/2014/main" id="{1A358567-DB60-2818-5A75-5731B068B031}"/>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23496396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6011856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06B2149-4668-B3C5-A0CA-168FEA0E8613}"/>
              </a:ext>
            </a:extLst>
          </p:cNvPr>
          <p:cNvSpPr>
            <a:spLocks noGrp="1"/>
          </p:cNvSpPr>
          <p:nvPr>
            <p:ph type="pic" sz="quarter" idx="10"/>
          </p:nvPr>
        </p:nvSpPr>
        <p:spPr>
          <a:xfrm>
            <a:off x="0" y="0"/>
            <a:ext cx="12192000" cy="3272589"/>
          </a:xfrm>
        </p:spPr>
        <p:txBody>
          <a:bodyPr/>
          <a:lstStyle/>
          <a:p>
            <a:endParaRPr lang="en-US"/>
          </a:p>
        </p:txBody>
      </p:sp>
      <p:sp>
        <p:nvSpPr>
          <p:cNvPr id="2" name="Title 1">
            <a:extLst>
              <a:ext uri="{FF2B5EF4-FFF2-40B4-BE49-F238E27FC236}">
                <a16:creationId xmlns:a16="http://schemas.microsoft.com/office/drawing/2014/main" id="{B0D02463-1052-4C4F-585F-2A4D0156503C}"/>
              </a:ext>
            </a:extLst>
          </p:cNvPr>
          <p:cNvSpPr>
            <a:spLocks noGrp="1"/>
          </p:cNvSpPr>
          <p:nvPr>
            <p:ph type="title"/>
          </p:nvPr>
        </p:nvSpPr>
        <p:spPr>
          <a:xfrm>
            <a:off x="0" y="2919609"/>
            <a:ext cx="9037938" cy="1018781"/>
          </a:xfrm>
          <a:gradFill flip="none" rotWithShape="1">
            <a:gsLst>
              <a:gs pos="1000">
                <a:schemeClr val="accent5">
                  <a:lumMod val="75000"/>
                </a:schemeClr>
              </a:gs>
              <a:gs pos="100000">
                <a:srgbClr val="0F406B"/>
              </a:gs>
            </a:gsLst>
            <a:path path="circle">
              <a:fillToRect l="50000" t="50000" r="50000" b="50000"/>
            </a:path>
            <a:tileRect/>
          </a:gradFill>
        </p:spPr>
        <p:txBody>
          <a:bodyPr/>
          <a:lstStyle>
            <a:lvl1pPr>
              <a:defRPr>
                <a:solidFill>
                  <a:schemeClr val="bg1"/>
                </a:solidFill>
              </a:defRPr>
            </a:lvl1pPr>
          </a:lstStyle>
          <a:p>
            <a:r>
              <a:rPr lang="en-US"/>
              <a:t>Click to edit Master title style</a:t>
            </a:r>
          </a:p>
        </p:txBody>
      </p:sp>
      <p:sp>
        <p:nvSpPr>
          <p:cNvPr id="6" name="Text Placeholder 5">
            <a:extLst>
              <a:ext uri="{FF2B5EF4-FFF2-40B4-BE49-F238E27FC236}">
                <a16:creationId xmlns:a16="http://schemas.microsoft.com/office/drawing/2014/main" id="{081A95D5-734B-312E-B9FD-184D5DC65515}"/>
              </a:ext>
            </a:extLst>
          </p:cNvPr>
          <p:cNvSpPr>
            <a:spLocks noGrp="1"/>
          </p:cNvSpPr>
          <p:nvPr>
            <p:ph type="body" sz="quarter" idx="11"/>
          </p:nvPr>
        </p:nvSpPr>
        <p:spPr>
          <a:xfrm>
            <a:off x="433388" y="4081112"/>
            <a:ext cx="11328400" cy="25800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4">
            <a:extLst>
              <a:ext uri="{FF2B5EF4-FFF2-40B4-BE49-F238E27FC236}">
                <a16:creationId xmlns:a16="http://schemas.microsoft.com/office/drawing/2014/main" id="{709CD2C3-ECB7-4CE7-863F-9C6D51217F31}"/>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31011102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C2BFA-7C28-963D-7050-1556671D4F21}"/>
              </a:ext>
            </a:extLst>
          </p:cNvPr>
          <p:cNvSpPr>
            <a:spLocks noGrp="1"/>
          </p:cNvSpPr>
          <p:nvPr>
            <p:ph type="title"/>
          </p:nvPr>
        </p:nvSpPr>
        <p:spPr>
          <a:xfrm>
            <a:off x="568693" y="413888"/>
            <a:ext cx="10972800" cy="594360"/>
          </a:xfrm>
        </p:spPr>
        <p:txBody>
          <a:bodyPr/>
          <a:lstStyle/>
          <a:p>
            <a:r>
              <a:rPr lang="en-US"/>
              <a:t>Click to edit Master title style</a:t>
            </a:r>
          </a:p>
        </p:txBody>
      </p:sp>
      <p:sp>
        <p:nvSpPr>
          <p:cNvPr id="6" name="Content Placeholder 5">
            <a:extLst>
              <a:ext uri="{FF2B5EF4-FFF2-40B4-BE49-F238E27FC236}">
                <a16:creationId xmlns:a16="http://schemas.microsoft.com/office/drawing/2014/main" id="{179EFB95-BA59-7E99-C9E2-EA4FFA22BFCE}"/>
              </a:ext>
            </a:extLst>
          </p:cNvPr>
          <p:cNvSpPr>
            <a:spLocks noGrp="1"/>
          </p:cNvSpPr>
          <p:nvPr>
            <p:ph sz="quarter" idx="11"/>
          </p:nvPr>
        </p:nvSpPr>
        <p:spPr>
          <a:xfrm>
            <a:off x="593557" y="2247315"/>
            <a:ext cx="50292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1224954A-DA9E-4219-0FF5-3C658A614EA5}"/>
              </a:ext>
            </a:extLst>
          </p:cNvPr>
          <p:cNvSpPr>
            <a:spLocks noGrp="1"/>
          </p:cNvSpPr>
          <p:nvPr>
            <p:ph sz="quarter" idx="12"/>
          </p:nvPr>
        </p:nvSpPr>
        <p:spPr>
          <a:xfrm>
            <a:off x="6569244" y="2247315"/>
            <a:ext cx="50292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2">
            <a:extLst>
              <a:ext uri="{FF2B5EF4-FFF2-40B4-BE49-F238E27FC236}">
                <a16:creationId xmlns:a16="http://schemas.microsoft.com/office/drawing/2014/main" id="{290CBE89-EDAB-2614-D855-5EE1A4359C3A}"/>
              </a:ext>
            </a:extLst>
          </p:cNvPr>
          <p:cNvSpPr>
            <a:spLocks noGrp="1"/>
          </p:cNvSpPr>
          <p:nvPr>
            <p:ph type="subTitle" idx="1"/>
          </p:nvPr>
        </p:nvSpPr>
        <p:spPr>
          <a:xfrm>
            <a:off x="593556" y="1532824"/>
            <a:ext cx="5029200" cy="594359"/>
          </a:xfrm>
        </p:spPr>
        <p:txBody>
          <a:bodyPr anchor="b"/>
          <a:lstStyle>
            <a:lvl1pPr marL="0" indent="0" algn="l">
              <a:buNone/>
              <a:defRPr sz="2400" b="1">
                <a:solidFill>
                  <a:srgbClr val="0F406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5">
            <a:extLst>
              <a:ext uri="{FF2B5EF4-FFF2-40B4-BE49-F238E27FC236}">
                <a16:creationId xmlns:a16="http://schemas.microsoft.com/office/drawing/2014/main" id="{1BF19ED5-5066-816C-FF76-7D74D57C97E6}"/>
              </a:ext>
            </a:extLst>
          </p:cNvPr>
          <p:cNvSpPr>
            <a:spLocks noGrp="1"/>
          </p:cNvSpPr>
          <p:nvPr>
            <p:ph type="body" sz="quarter" idx="13"/>
          </p:nvPr>
        </p:nvSpPr>
        <p:spPr>
          <a:xfrm>
            <a:off x="6569075" y="1533525"/>
            <a:ext cx="5029200" cy="593658"/>
          </a:xfrm>
        </p:spPr>
        <p:txBody>
          <a:bodyPr anchor="b">
            <a:normAutofit/>
          </a:bodyPr>
          <a:lstStyle>
            <a:lvl1pPr>
              <a:defRPr sz="2400" b="1">
                <a:solidFill>
                  <a:srgbClr val="0F406B"/>
                </a:solidFill>
              </a:defRPr>
            </a:lvl1pPr>
          </a:lstStyle>
          <a:p>
            <a:pPr lvl="0"/>
            <a:r>
              <a:rPr lang="en-US"/>
              <a:t>Click to edit Master text styles</a:t>
            </a:r>
          </a:p>
        </p:txBody>
      </p:sp>
      <p:sp>
        <p:nvSpPr>
          <p:cNvPr id="3" name="Footer Placeholder 4">
            <a:extLst>
              <a:ext uri="{FF2B5EF4-FFF2-40B4-BE49-F238E27FC236}">
                <a16:creationId xmlns:a16="http://schemas.microsoft.com/office/drawing/2014/main" id="{7CFC0710-A362-C1DC-C8D9-0D78151A4CAB}"/>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9356243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ADE34-B508-5EA4-A7DD-B2547FCC4B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62E915-6E0C-CDEF-B898-CC9BC1FF26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83CF40-EE2C-F6C1-4A5C-A0B899646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CBE8DE2A-B97E-0E9E-9B6E-387F6D86420E}"/>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26018452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A632D-1587-8BBF-987D-73D0553F2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3D30CE-0100-C31E-C67C-59D9DC2407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8ABDB972-6318-2161-2431-C73A43A2C643}"/>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8673375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1FD0D6-B10A-B2B8-A1A6-F50589A92A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5A245-94A3-005B-BF71-F1E5A8ABC8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4E4B1E6B-419B-F17C-97A0-8F57B6F6B0C3}"/>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1"/>
    </p:custDataLst>
    <p:extLst>
      <p:ext uri="{BB962C8B-B14F-4D97-AF65-F5344CB8AC3E}">
        <p14:creationId xmlns:p14="http://schemas.microsoft.com/office/powerpoint/2010/main" val="702441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ags" Target="../tags/tag24.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C8ACD4-22B1-6B1D-CBBD-D77CD9845DA4}"/>
              </a:ext>
            </a:extLst>
          </p:cNvPr>
          <p:cNvSpPr>
            <a:spLocks noGrp="1"/>
          </p:cNvSpPr>
          <p:nvPr>
            <p:ph type="title"/>
          </p:nvPr>
        </p:nvSpPr>
        <p:spPr>
          <a:xfrm>
            <a:off x="838200" y="1"/>
            <a:ext cx="9037938"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0C9917-27B6-3046-49AB-03FDCA409A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a:extLst>
              <a:ext uri="{FF2B5EF4-FFF2-40B4-BE49-F238E27FC236}">
                <a16:creationId xmlns:a16="http://schemas.microsoft.com/office/drawing/2014/main" id="{0C4D4FE6-E714-AFE0-77DB-BAE37198970E}"/>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23"/>
    </p:custDataLst>
    <p:extLst>
      <p:ext uri="{BB962C8B-B14F-4D97-AF65-F5344CB8AC3E}">
        <p14:creationId xmlns:p14="http://schemas.microsoft.com/office/powerpoint/2010/main" val="178895213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50" r:id="rId4"/>
    <p:sldLayoutId id="2147483666" r:id="rId5"/>
    <p:sldLayoutId id="2147483667" r:id="rId6"/>
    <p:sldLayoutId id="2147483662" r:id="rId7"/>
    <p:sldLayoutId id="2147483651" r:id="rId8"/>
    <p:sldLayoutId id="2147483652" r:id="rId9"/>
    <p:sldLayoutId id="2147483663" r:id="rId10"/>
    <p:sldLayoutId id="2147483654" r:id="rId11"/>
    <p:sldLayoutId id="2147483660" r:id="rId12"/>
    <p:sldLayoutId id="2147483656" r:id="rId13"/>
    <p:sldLayoutId id="2147483669" r:id="rId14"/>
    <p:sldLayoutId id="2147483661" r:id="rId15"/>
    <p:sldLayoutId id="2147483655" r:id="rId16"/>
    <p:sldLayoutId id="2147483670" r:id="rId17"/>
    <p:sldLayoutId id="2147483671" r:id="rId18"/>
    <p:sldLayoutId id="2147483657" r:id="rId19"/>
    <p:sldLayoutId id="2147483658" r:id="rId20"/>
    <p:sldLayoutId id="2147483659" r:id="rId21"/>
  </p:sldLayoutIdLst>
  <p:hf sldNum="0" hdr="0" dt="0"/>
  <p:txStyles>
    <p:titleStyle>
      <a:lvl1pPr algn="l" defTabSz="914400" rtl="0" eaLnBrk="1" latinLnBrk="0" hangingPunct="1">
        <a:lnSpc>
          <a:spcPct val="90000"/>
        </a:lnSpc>
        <a:spcBef>
          <a:spcPct val="0"/>
        </a:spcBef>
        <a:buNone/>
        <a:defRPr sz="4400" b="0" i="0" kern="1200">
          <a:solidFill>
            <a:srgbClr val="0F406B"/>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F406B"/>
        </a:buClr>
        <a:buFontTx/>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Wingdings" panose="05000000000000000000" pitchFamily="2" charset="2"/>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Courier New" panose="02070309020205020404" pitchFamily="49" charset="0"/>
        <a:buChar char="o"/>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C8ACD4-22B1-6B1D-CBBD-D77CD9845DA4}"/>
              </a:ext>
            </a:extLst>
          </p:cNvPr>
          <p:cNvSpPr>
            <a:spLocks noGrp="1"/>
          </p:cNvSpPr>
          <p:nvPr>
            <p:ph type="title"/>
          </p:nvPr>
        </p:nvSpPr>
        <p:spPr>
          <a:xfrm>
            <a:off x="838200" y="1"/>
            <a:ext cx="9037938" cy="1325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0C9917-27B6-3046-49AB-03FDCA409A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87B082D9-3584-EC8A-4926-8B0950F18495}"/>
              </a:ext>
            </a:extLst>
          </p:cNvPr>
          <p:cNvSpPr>
            <a:spLocks noGrp="1"/>
          </p:cNvSpPr>
          <p:nvPr>
            <p:ph type="ftr" sz="quarter" idx="3"/>
          </p:nvPr>
        </p:nvSpPr>
        <p:spPr>
          <a:xfrm>
            <a:off x="11155679" y="6381961"/>
            <a:ext cx="571099" cy="295062"/>
          </a:xfrm>
          <a:prstGeom prst="rect">
            <a:avLst/>
          </a:prstGeom>
          <a:noFill/>
        </p:spPr>
        <p:txBody>
          <a:bodyPr vert="horz" lIns="0" tIns="0" rIns="0" bIns="0" rtlCol="0" anchor="ctr"/>
          <a:lstStyle>
            <a:lvl1pPr algn="ctr">
              <a:defRPr sz="1400">
                <a:solidFill>
                  <a:schemeClr val="tx1">
                    <a:lumMod val="75000"/>
                    <a:lumOff val="25000"/>
                  </a:schemeClr>
                </a:solidFill>
              </a:defRPr>
            </a:lvl1pPr>
          </a:lstStyle>
          <a:p>
            <a:r>
              <a:rPr lang="en-US"/>
              <a:t>&lt;#&gt;</a:t>
            </a:r>
          </a:p>
        </p:txBody>
      </p:sp>
    </p:spTree>
    <p:custDataLst>
      <p:tags r:id="rId23"/>
    </p:custDataLst>
    <p:extLst>
      <p:ext uri="{BB962C8B-B14F-4D97-AF65-F5344CB8AC3E}">
        <p14:creationId xmlns:p14="http://schemas.microsoft.com/office/powerpoint/2010/main" val="17889521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Lst>
  <p:hf sldNum="0" hdr="0" dt="0"/>
  <p:txStyles>
    <p:titleStyle>
      <a:lvl1pPr algn="l" defTabSz="914400" rtl="0" eaLnBrk="1" latinLnBrk="0" hangingPunct="1">
        <a:lnSpc>
          <a:spcPct val="90000"/>
        </a:lnSpc>
        <a:spcBef>
          <a:spcPct val="0"/>
        </a:spcBef>
        <a:buNone/>
        <a:defRPr sz="4400" b="0" i="0" kern="1200">
          <a:solidFill>
            <a:srgbClr val="0F406B"/>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Clr>
          <a:srgbClr val="0F406B"/>
        </a:buClr>
        <a:buFontTx/>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Wingdings" panose="05000000000000000000" pitchFamily="2" charset="2"/>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Courier New" panose="02070309020205020404" pitchFamily="49" charset="0"/>
        <a:buChar char="o"/>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4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4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50.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51.xml"/><Relationship Id="rId5"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tags" Target="../tags/tag5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1.xml"/><Relationship Id="rId1" Type="http://schemas.openxmlformats.org/officeDocument/2006/relationships/tags" Target="../tags/tag5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54.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55.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s://pixabay.com/en/tick-check-choice-checkbox-31173/"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s://pixabay.com/en/tick-check-choice-checkbox-31173/"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hyperlink" Target="https://pixabay.com/en/tick-check-choice-checkbox-31173/"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1.xml"/><Relationship Id="rId1" Type="http://schemas.openxmlformats.org/officeDocument/2006/relationships/tags" Target="../tags/tag56.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hyperlink" Target="https://home.treasury.gov/system/files/136/SLFRF-Compliance-and-Reporting-Guidance.pdf"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www.michigan.gov/documents/mdhhs/MSA_20-16_684864_7.pdf"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1.xml"/><Relationship Id="rId1" Type="http://schemas.openxmlformats.org/officeDocument/2006/relationships/tags" Target="../tags/tag57.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hyperlink" Target="https://pixabay.com/en/tick-check-choice-checkbox-31173/" TargetMode="Externa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1.xml"/><Relationship Id="rId1" Type="http://schemas.openxmlformats.org/officeDocument/2006/relationships/tags" Target="../tags/tag5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11.xml"/><Relationship Id="rId1" Type="http://schemas.openxmlformats.org/officeDocument/2006/relationships/tags" Target="../tags/tag59.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60.xml"/><Relationship Id="rId4" Type="http://schemas.openxmlformats.org/officeDocument/2006/relationships/image" Target="../media/image25.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4.xml"/><Relationship Id="rId1" Type="http://schemas.openxmlformats.org/officeDocument/2006/relationships/tags" Target="../tags/tag61.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9.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5.xml"/><Relationship Id="rId1" Type="http://schemas.openxmlformats.org/officeDocument/2006/relationships/tags" Target="../tags/tag62.xml"/><Relationship Id="rId4" Type="http://schemas.openxmlformats.org/officeDocument/2006/relationships/image" Target="../media/image28.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7" Type="http://schemas.microsoft.com/office/2007/relationships/hdphoto" Target="../media/hdphoto1.wdp"/><Relationship Id="rId2" Type="http://schemas.openxmlformats.org/officeDocument/2006/relationships/slideLayout" Target="../slideLayouts/slideLayout4.xml"/><Relationship Id="rId1" Type="http://schemas.openxmlformats.org/officeDocument/2006/relationships/tags" Target="../tags/tag63.xml"/><Relationship Id="rId6" Type="http://schemas.openxmlformats.org/officeDocument/2006/relationships/image" Target="../media/image29.png"/><Relationship Id="rId5" Type="http://schemas.openxmlformats.org/officeDocument/2006/relationships/hyperlink" Target="mailto:walkerk32@michigan.gov" TargetMode="External"/><Relationship Id="rId4" Type="http://schemas.openxmlformats.org/officeDocument/2006/relationships/hyperlink" Target="mailto:DARS@michigan.gov" TargetMode="Externa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tags" Target="../tags/tag6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815C-4B7B-9656-49C1-0BF1F471DE44}"/>
              </a:ext>
            </a:extLst>
          </p:cNvPr>
          <p:cNvSpPr>
            <a:spLocks noGrp="1"/>
          </p:cNvSpPr>
          <p:nvPr>
            <p:ph type="ctrTitle"/>
          </p:nvPr>
        </p:nvSpPr>
        <p:spPr>
          <a:xfrm>
            <a:off x="1524000" y="1520181"/>
            <a:ext cx="9144000" cy="2387600"/>
          </a:xfrm>
        </p:spPr>
        <p:txBody>
          <a:bodyPr>
            <a:normAutofit fontScale="90000"/>
          </a:bodyPr>
          <a:lstStyle/>
          <a:p>
            <a:r>
              <a:rPr lang="en-US" sz="7200"/>
              <a:t>MDHHS Nursing Facility </a:t>
            </a:r>
            <a:br>
              <a:rPr lang="en-US" sz="7200"/>
            </a:br>
            <a:r>
              <a:rPr lang="en-US" sz="7200"/>
              <a:t>Reimbursement</a:t>
            </a:r>
            <a:br>
              <a:rPr lang="en-US" sz="7200"/>
            </a:br>
            <a:r>
              <a:rPr lang="en-US" sz="7200"/>
              <a:t>Webinar</a:t>
            </a:r>
          </a:p>
        </p:txBody>
      </p:sp>
      <p:sp>
        <p:nvSpPr>
          <p:cNvPr id="3" name="Subtitle 2">
            <a:extLst>
              <a:ext uri="{FF2B5EF4-FFF2-40B4-BE49-F238E27FC236}">
                <a16:creationId xmlns:a16="http://schemas.microsoft.com/office/drawing/2014/main" id="{A924DD73-5CDA-0DBA-D063-52AC84BD4423}"/>
              </a:ext>
            </a:extLst>
          </p:cNvPr>
          <p:cNvSpPr>
            <a:spLocks noGrp="1"/>
          </p:cNvSpPr>
          <p:nvPr>
            <p:ph type="subTitle" idx="1"/>
          </p:nvPr>
        </p:nvSpPr>
        <p:spPr>
          <a:xfrm>
            <a:off x="1524000" y="4144019"/>
            <a:ext cx="9144000" cy="1560095"/>
          </a:xfrm>
        </p:spPr>
        <p:txBody>
          <a:bodyPr>
            <a:normAutofit/>
          </a:bodyPr>
          <a:lstStyle/>
          <a:p>
            <a:r>
              <a:rPr lang="en-US" sz="4800"/>
              <a:t>February 2025</a:t>
            </a:r>
          </a:p>
        </p:txBody>
      </p:sp>
    </p:spTree>
    <p:custDataLst>
      <p:tags r:id="rId1"/>
    </p:custDataLst>
    <p:extLst>
      <p:ext uri="{BB962C8B-B14F-4D97-AF65-F5344CB8AC3E}">
        <p14:creationId xmlns:p14="http://schemas.microsoft.com/office/powerpoint/2010/main" val="834992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F405B-7D1A-B1BF-628B-E3133F788979}"/>
              </a:ext>
            </a:extLst>
          </p:cNvPr>
          <p:cNvSpPr>
            <a:spLocks noGrp="1"/>
          </p:cNvSpPr>
          <p:nvPr>
            <p:ph type="title"/>
          </p:nvPr>
        </p:nvSpPr>
        <p:spPr>
          <a:xfrm>
            <a:off x="410968" y="0"/>
            <a:ext cx="9465170" cy="1325565"/>
          </a:xfrm>
        </p:spPr>
        <p:txBody>
          <a:bodyPr vert="horz" lIns="91440" tIns="45720" rIns="91440" bIns="45720" rtlCol="0" anchor="ctr">
            <a:normAutofit/>
          </a:bodyPr>
          <a:lstStyle/>
          <a:p>
            <a:r>
              <a:rPr lang="en-US" sz="4000">
                <a:latin typeface="Arial"/>
                <a:cs typeface="Arial"/>
              </a:rPr>
              <a:t>Welcome and Meeting Objectives</a:t>
            </a:r>
          </a:p>
        </p:txBody>
      </p:sp>
      <p:pic>
        <p:nvPicPr>
          <p:cNvPr id="6" name="Content Placeholder 5">
            <a:extLst>
              <a:ext uri="{FF2B5EF4-FFF2-40B4-BE49-F238E27FC236}">
                <a16:creationId xmlns:a16="http://schemas.microsoft.com/office/drawing/2014/main" id="{50B0FE90-4419-1413-C49D-E495D0A8A41C}"/>
              </a:ext>
            </a:extLst>
          </p:cNvPr>
          <p:cNvPicPr>
            <a:picLocks noGrp="1" noChangeAspect="1"/>
          </p:cNvPicPr>
          <p:nvPr>
            <p:ph idx="1"/>
          </p:nvPr>
        </p:nvPicPr>
        <p:blipFill rotWithShape="1">
          <a:blip r:embed="rId4"/>
          <a:srcRect l="679" r="-1" b="23612"/>
          <a:stretch/>
        </p:blipFill>
        <p:spPr>
          <a:xfrm>
            <a:off x="6181619" y="1325563"/>
            <a:ext cx="6010381" cy="553243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 Placeholder 3">
            <a:extLst>
              <a:ext uri="{FF2B5EF4-FFF2-40B4-BE49-F238E27FC236}">
                <a16:creationId xmlns:a16="http://schemas.microsoft.com/office/drawing/2014/main" id="{644D5564-4B38-F541-AE43-7A10A883913E}"/>
              </a:ext>
            </a:extLst>
          </p:cNvPr>
          <p:cNvSpPr>
            <a:spLocks noGrp="1"/>
          </p:cNvSpPr>
          <p:nvPr>
            <p:ph sz="half" idx="4294967295"/>
          </p:nvPr>
        </p:nvSpPr>
        <p:spPr>
          <a:xfrm>
            <a:off x="291104" y="1866167"/>
            <a:ext cx="6010380" cy="3931679"/>
          </a:xfrm>
        </p:spPr>
        <p:txBody>
          <a:bodyPr vert="horz" lIns="91440" tIns="45720" rIns="91440" bIns="45720" rtlCol="0">
            <a:noAutofit/>
          </a:bodyPr>
          <a:lstStyle/>
          <a:p>
            <a:pPr marL="285750" indent="-228600">
              <a:lnSpc>
                <a:spcPct val="110000"/>
              </a:lnSpc>
              <a:spcBef>
                <a:spcPts val="600"/>
              </a:spcBef>
              <a:spcAft>
                <a:spcPts val="600"/>
              </a:spcAft>
              <a:buFont typeface="Arial" panose="020B0604020202020204" pitchFamily="34" charset="0"/>
              <a:buChar char="•"/>
            </a:pPr>
            <a:r>
              <a:rPr lang="en-US" sz="3000">
                <a:latin typeface="Arial"/>
                <a:cs typeface="Arial"/>
              </a:rPr>
              <a:t>Serve as an opportunity for continued open and transparent communication between the department and industry.</a:t>
            </a:r>
          </a:p>
          <a:p>
            <a:pPr marL="285750" indent="-228600">
              <a:lnSpc>
                <a:spcPct val="110000"/>
              </a:lnSpc>
              <a:spcBef>
                <a:spcPts val="600"/>
              </a:spcBef>
              <a:spcAft>
                <a:spcPts val="600"/>
              </a:spcAft>
              <a:buFont typeface="Arial" panose="020B0604020202020204" pitchFamily="34" charset="0"/>
              <a:buChar char="•"/>
            </a:pPr>
            <a:r>
              <a:rPr lang="en-US" sz="3000">
                <a:latin typeface="Arial"/>
                <a:cs typeface="Arial"/>
              </a:rPr>
              <a:t>Provide updates on Nursing Facility Cost Report Preparation and various other LTC Reimbursement and Audit items.</a:t>
            </a:r>
          </a:p>
        </p:txBody>
      </p:sp>
    </p:spTree>
    <p:custDataLst>
      <p:tags r:id="rId1"/>
    </p:custDataLst>
    <p:extLst>
      <p:ext uri="{BB962C8B-B14F-4D97-AF65-F5344CB8AC3E}">
        <p14:creationId xmlns:p14="http://schemas.microsoft.com/office/powerpoint/2010/main" val="438673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A6E0747-34CB-4948-B308-93F947DD2E9F}"/>
              </a:ext>
            </a:extLst>
          </p:cNvPr>
          <p:cNvSpPr>
            <a:spLocks noGrp="1"/>
          </p:cNvSpPr>
          <p:nvPr>
            <p:ph type="title"/>
          </p:nvPr>
        </p:nvSpPr>
        <p:spPr/>
        <p:txBody>
          <a:bodyPr>
            <a:normAutofit/>
          </a:bodyPr>
          <a:lstStyle/>
          <a:p>
            <a:pPr marL="112713" lvl="2" indent="0" algn="l" rtl="0">
              <a:lnSpc>
                <a:spcPct val="90000"/>
              </a:lnSpc>
              <a:spcBef>
                <a:spcPct val="0"/>
              </a:spcBef>
            </a:pPr>
            <a:r>
              <a:rPr lang="en-US" sz="4000" kern="1200">
                <a:solidFill>
                  <a:schemeClr val="bg1"/>
                </a:solidFill>
                <a:latin typeface="Arial"/>
                <a:ea typeface="+mj-ea"/>
                <a:cs typeface="Arial"/>
              </a:rPr>
              <a:t>Housekeeping Items</a:t>
            </a:r>
          </a:p>
        </p:txBody>
      </p:sp>
      <p:sp>
        <p:nvSpPr>
          <p:cNvPr id="3" name="Content Placeholder 2">
            <a:extLst>
              <a:ext uri="{FF2B5EF4-FFF2-40B4-BE49-F238E27FC236}">
                <a16:creationId xmlns:a16="http://schemas.microsoft.com/office/drawing/2014/main" id="{80A6C92F-C1D9-4A00-BD44-C0B157656675}"/>
              </a:ext>
            </a:extLst>
          </p:cNvPr>
          <p:cNvSpPr>
            <a:spLocks noGrp="1"/>
          </p:cNvSpPr>
          <p:nvPr>
            <p:ph idx="1"/>
          </p:nvPr>
        </p:nvSpPr>
        <p:spPr/>
        <p:txBody>
          <a:bodyPr vert="horz" lIns="91440" tIns="45720" rIns="91440" bIns="45720" rtlCol="0" anchor="t">
            <a:noAutofit/>
          </a:bodyPr>
          <a:lstStyle/>
          <a:p>
            <a:pPr marL="285750" lvl="2">
              <a:lnSpc>
                <a:spcPct val="100000"/>
              </a:lnSpc>
              <a:spcBef>
                <a:spcPts val="600"/>
              </a:spcBef>
              <a:spcAft>
                <a:spcPts val="600"/>
              </a:spcAft>
            </a:pPr>
            <a:r>
              <a:rPr lang="en-US" sz="3600">
                <a:latin typeface="Arial"/>
                <a:cs typeface="Arial"/>
              </a:rPr>
              <a:t>Because of the large numbers of registered participants, we will be </a:t>
            </a:r>
            <a:r>
              <a:rPr lang="en-US" sz="3600" b="1">
                <a:latin typeface="Arial"/>
                <a:cs typeface="Arial"/>
              </a:rPr>
              <a:t>muting</a:t>
            </a:r>
            <a:r>
              <a:rPr lang="en-US" sz="3600">
                <a:latin typeface="Arial"/>
                <a:cs typeface="Arial"/>
              </a:rPr>
              <a:t> all participants except for the presenters to minimize distractions.</a:t>
            </a:r>
            <a:endParaRPr lang="en-US"/>
          </a:p>
          <a:p>
            <a:pPr marL="112395" lvl="2" indent="0">
              <a:buNone/>
            </a:pPr>
            <a:endParaRPr lang="en-US" sz="2800">
              <a:effectLst>
                <a:outerShdw blurRad="38100" dist="38100" dir="2700000" algn="tl">
                  <a:srgbClr val="000000">
                    <a:alpha val="43137"/>
                  </a:srgbClr>
                </a:outerShdw>
              </a:effectLst>
              <a:ea typeface="Calibri" panose="020F0502020204030204"/>
            </a:endParaRPr>
          </a:p>
          <a:p>
            <a:pPr marL="112395" lvl="2" indent="0">
              <a:buNone/>
            </a:pPr>
            <a:endParaRPr lang="en-US" sz="2800">
              <a:effectLst>
                <a:outerShdw blurRad="38100" dist="38100" dir="2700000" algn="tl">
                  <a:srgbClr val="000000">
                    <a:alpha val="43137"/>
                  </a:srgbClr>
                </a:outerShdw>
              </a:effectLst>
              <a:ea typeface="Calibri" panose="020F0502020204030204"/>
            </a:endParaRPr>
          </a:p>
        </p:txBody>
      </p:sp>
    </p:spTree>
    <p:custDataLst>
      <p:tags r:id="rId1"/>
    </p:custDataLst>
    <p:extLst>
      <p:ext uri="{BB962C8B-B14F-4D97-AF65-F5344CB8AC3E}">
        <p14:creationId xmlns:p14="http://schemas.microsoft.com/office/powerpoint/2010/main" val="2975352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2761DA-0341-6B1C-0D7C-CA312E737C0B}"/>
              </a:ext>
            </a:extLst>
          </p:cNvPr>
          <p:cNvSpPr>
            <a:spLocks noGrp="1"/>
          </p:cNvSpPr>
          <p:nvPr>
            <p:ph type="title"/>
          </p:nvPr>
        </p:nvSpPr>
        <p:spPr/>
        <p:txBody>
          <a:bodyPr/>
          <a:lstStyle/>
          <a:p>
            <a:r>
              <a:rPr lang="en-US" sz="4000" kern="0">
                <a:solidFill>
                  <a:schemeClr val="bg1"/>
                </a:solidFill>
                <a:latin typeface="Arial" panose="020B0604020202020204" pitchFamily="34" charset="0"/>
                <a:cs typeface="Arial" panose="020B0604020202020204" pitchFamily="34" charset="0"/>
              </a:rPr>
              <a:t>Housekeeping Items</a:t>
            </a:r>
            <a:endParaRPr lang="en-US"/>
          </a:p>
        </p:txBody>
      </p:sp>
      <p:sp>
        <p:nvSpPr>
          <p:cNvPr id="3" name="Content Placeholder 2">
            <a:extLst>
              <a:ext uri="{FF2B5EF4-FFF2-40B4-BE49-F238E27FC236}">
                <a16:creationId xmlns:a16="http://schemas.microsoft.com/office/drawing/2014/main" id="{80A6C92F-C1D9-4A00-BD44-C0B157656675}"/>
              </a:ext>
            </a:extLst>
          </p:cNvPr>
          <p:cNvSpPr>
            <a:spLocks noGrp="1"/>
          </p:cNvSpPr>
          <p:nvPr>
            <p:ph idx="1"/>
          </p:nvPr>
        </p:nvSpPr>
        <p:spPr/>
        <p:txBody>
          <a:bodyPr vert="horz" lIns="91440" tIns="45720" rIns="91440" bIns="45720" rtlCol="0" anchor="t">
            <a:noAutofit/>
          </a:bodyPr>
          <a:lstStyle/>
          <a:p>
            <a:pPr marL="569595" lvl="2" indent="-457200"/>
            <a:r>
              <a:rPr lang="en-US" sz="3600">
                <a:latin typeface="Arial"/>
                <a:cs typeface="Arial"/>
              </a:rPr>
              <a:t>If your question is for a “Provider Specific” scenario that is only relevant to you, we ask that you submit it to the </a:t>
            </a:r>
            <a:r>
              <a:rPr lang="en-US" sz="3600" b="1" u="sng">
                <a:solidFill>
                  <a:srgbClr val="0070C0"/>
                </a:solidFill>
                <a:latin typeface="Arial"/>
                <a:cs typeface="Arial"/>
              </a:rPr>
              <a:t>DARS@ Michigan.gov</a:t>
            </a:r>
            <a:r>
              <a:rPr lang="en-US" sz="3600">
                <a:latin typeface="Arial"/>
                <a:cs typeface="Arial"/>
              </a:rPr>
              <a:t> mailbox &amp; we will answer it there.  </a:t>
            </a:r>
            <a:endParaRPr lang="en-US">
              <a:latin typeface="Arial"/>
              <a:cs typeface="Arial"/>
            </a:endParaRPr>
          </a:p>
          <a:p>
            <a:pPr marL="112395" lvl="2" indent="0">
              <a:buNone/>
            </a:pPr>
            <a:endParaRPr lang="en-US" sz="3600">
              <a:latin typeface="Arial" panose="020B0604020202020204" pitchFamily="34" charset="0"/>
            </a:endParaRPr>
          </a:p>
          <a:p>
            <a:pPr marL="569595" lvl="2" indent="-457200"/>
            <a:r>
              <a:rPr lang="en-US" sz="3600">
                <a:latin typeface="Arial"/>
                <a:cs typeface="Arial"/>
              </a:rPr>
              <a:t>Finally, we are recording this presentation &amp; we will share the link once it is available.</a:t>
            </a:r>
          </a:p>
        </p:txBody>
      </p:sp>
      <p:sp>
        <p:nvSpPr>
          <p:cNvPr id="2" name="Title 1">
            <a:extLst>
              <a:ext uri="{FF2B5EF4-FFF2-40B4-BE49-F238E27FC236}">
                <a16:creationId xmlns:a16="http://schemas.microsoft.com/office/drawing/2014/main" id="{4DD6922B-FD8A-EE73-F413-4C9EC68EF79C}"/>
              </a:ext>
            </a:extLst>
          </p:cNvPr>
          <p:cNvSpPr txBox="1">
            <a:spLocks/>
          </p:cNvSpPr>
          <p:nvPr/>
        </p:nvSpPr>
        <p:spPr>
          <a:xfrm>
            <a:off x="885245" y="237642"/>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Arial" panose="020B0604020202020204" pitchFamily="34" charset="0"/>
              </a:defRPr>
            </a:lvl1pPr>
          </a:lstStyle>
          <a:p>
            <a:pPr marL="112713" lvl="2"/>
            <a:endParaRPr lang="en-US" sz="4000" kern="0">
              <a:solidFill>
                <a:schemeClr val="bg1"/>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445854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6C92F-C1D9-4A00-BD44-C0B157656675}"/>
              </a:ext>
            </a:extLst>
          </p:cNvPr>
          <p:cNvSpPr>
            <a:spLocks noGrp="1"/>
          </p:cNvSpPr>
          <p:nvPr>
            <p:ph sz="half" idx="1"/>
          </p:nvPr>
        </p:nvSpPr>
        <p:spPr>
          <a:xfrm>
            <a:off x="1131053" y="1327733"/>
            <a:ext cx="9929896" cy="4866238"/>
          </a:xfrm>
        </p:spPr>
        <p:txBody>
          <a:bodyPr>
            <a:noAutofit/>
          </a:bodyPr>
          <a:lstStyle/>
          <a:p>
            <a:pPr marL="112713" lvl="2" indent="0">
              <a:buNone/>
            </a:pPr>
            <a:endParaRPr lang="en-US" sz="2800">
              <a:effectLst>
                <a:outerShdw blurRad="38100" dist="38100" dir="2700000" algn="tl">
                  <a:srgbClr val="000000">
                    <a:alpha val="43137"/>
                  </a:srgbClr>
                </a:outerShdw>
              </a:effectLst>
            </a:endParaRPr>
          </a:p>
          <a:p>
            <a:pPr marL="112713" lvl="2" indent="0">
              <a:buNone/>
            </a:pPr>
            <a:endParaRPr lang="en-US" sz="2800">
              <a:effectLst>
                <a:outerShdw blurRad="38100" dist="38100" dir="2700000" algn="tl">
                  <a:srgbClr val="000000">
                    <a:alpha val="43137"/>
                  </a:srgbClr>
                </a:outerShdw>
              </a:effectLst>
            </a:endParaRPr>
          </a:p>
          <a:p>
            <a:pPr marL="112713" lvl="2" indent="0">
              <a:buNone/>
            </a:pPr>
            <a:endParaRPr lang="en-US" sz="2800">
              <a:effectLst>
                <a:outerShdw blurRad="38100" dist="38100" dir="2700000" algn="tl">
                  <a:srgbClr val="000000">
                    <a:alpha val="43137"/>
                  </a:srgbClr>
                </a:outerShdw>
              </a:effectLst>
            </a:endParaRPr>
          </a:p>
        </p:txBody>
      </p:sp>
      <p:pic>
        <p:nvPicPr>
          <p:cNvPr id="8" name="Picture 7">
            <a:extLst>
              <a:ext uri="{FF2B5EF4-FFF2-40B4-BE49-F238E27FC236}">
                <a16:creationId xmlns:a16="http://schemas.microsoft.com/office/drawing/2014/main" id="{D0A6C2F6-9A61-11B0-D560-F195DEC97FCF}"/>
              </a:ext>
            </a:extLst>
          </p:cNvPr>
          <p:cNvPicPr>
            <a:picLocks noChangeAspect="1"/>
          </p:cNvPicPr>
          <p:nvPr/>
        </p:nvPicPr>
        <p:blipFill rotWithShape="1">
          <a:blip r:embed="rId4"/>
          <a:srcRect b="33772"/>
          <a:stretch/>
        </p:blipFill>
        <p:spPr>
          <a:xfrm>
            <a:off x="4762919" y="2000588"/>
            <a:ext cx="7350106" cy="3703079"/>
          </a:xfrm>
          <a:prstGeom prst="rect">
            <a:avLst/>
          </a:prstGeom>
          <a:ln w="19050">
            <a:solidFill>
              <a:schemeClr val="tx1"/>
            </a:solidFill>
          </a:ln>
        </p:spPr>
      </p:pic>
      <p:grpSp>
        <p:nvGrpSpPr>
          <p:cNvPr id="7" name="Group 6">
            <a:extLst>
              <a:ext uri="{FF2B5EF4-FFF2-40B4-BE49-F238E27FC236}">
                <a16:creationId xmlns:a16="http://schemas.microsoft.com/office/drawing/2014/main" id="{9103DAE5-063D-938E-C339-B678A095FF14}"/>
              </a:ext>
            </a:extLst>
          </p:cNvPr>
          <p:cNvGrpSpPr/>
          <p:nvPr/>
        </p:nvGrpSpPr>
        <p:grpSpPr>
          <a:xfrm>
            <a:off x="78975" y="1807209"/>
            <a:ext cx="4763113" cy="4089835"/>
            <a:chOff x="276786" y="1690620"/>
            <a:chExt cx="4763113" cy="5363289"/>
          </a:xfrm>
        </p:grpSpPr>
        <p:sp>
          <p:nvSpPr>
            <p:cNvPr id="4" name="Content Placeholder 2">
              <a:extLst>
                <a:ext uri="{FF2B5EF4-FFF2-40B4-BE49-F238E27FC236}">
                  <a16:creationId xmlns:a16="http://schemas.microsoft.com/office/drawing/2014/main" id="{E40FFB94-9EEE-4BE3-BB26-D98EBD8B0400}"/>
                </a:ext>
              </a:extLst>
            </p:cNvPr>
            <p:cNvSpPr txBox="1">
              <a:spLocks/>
            </p:cNvSpPr>
            <p:nvPr/>
          </p:nvSpPr>
          <p:spPr>
            <a:xfrm>
              <a:off x="276786" y="1690620"/>
              <a:ext cx="4763113" cy="5363289"/>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nSpc>
                  <a:spcPct val="100000"/>
                </a:lnSpc>
                <a:spcBef>
                  <a:spcPts val="600"/>
                </a:spcBef>
                <a:spcAft>
                  <a:spcPts val="600"/>
                </a:spcAft>
                <a:buNone/>
              </a:pPr>
              <a:r>
                <a:rPr lang="en-US" sz="2800">
                  <a:latin typeface="Arial"/>
                  <a:cs typeface="Arial"/>
                </a:rPr>
                <a:t>We will</a:t>
              </a:r>
              <a:r>
                <a:rPr lang="en-US" sz="2800" b="1">
                  <a:latin typeface="Arial"/>
                  <a:cs typeface="Arial"/>
                </a:rPr>
                <a:t> </a:t>
              </a:r>
              <a:r>
                <a:rPr lang="en-US" sz="2800">
                  <a:latin typeface="Arial"/>
                  <a:cs typeface="Arial"/>
                </a:rPr>
                <a:t>be taking general questions during the presentation.  To submit a question, please follow the below steps:</a:t>
              </a:r>
            </a:p>
            <a:p>
              <a:pPr marL="0" indent="0">
                <a:lnSpc>
                  <a:spcPct val="100000"/>
                </a:lnSpc>
                <a:spcBef>
                  <a:spcPts val="600"/>
                </a:spcBef>
                <a:spcAft>
                  <a:spcPts val="600"/>
                </a:spcAft>
                <a:buNone/>
              </a:pPr>
              <a:endParaRPr lang="en-US" sz="400">
                <a:latin typeface="Arial" panose="020B0604020202020204" pitchFamily="34" charset="0"/>
                <a:cs typeface="Arial" panose="020B0604020202020204" pitchFamily="34" charset="0"/>
              </a:endParaRPr>
            </a:p>
            <a:p>
              <a:pPr marL="0" indent="0">
                <a:lnSpc>
                  <a:spcPct val="100000"/>
                </a:lnSpc>
                <a:spcBef>
                  <a:spcPts val="600"/>
                </a:spcBef>
                <a:spcAft>
                  <a:spcPts val="600"/>
                </a:spcAft>
                <a:buNone/>
              </a:pPr>
              <a:r>
                <a:rPr lang="en-US" sz="2800" b="1" u="sng">
                  <a:latin typeface="Arial"/>
                  <a:cs typeface="Arial"/>
                </a:rPr>
                <a:t>Step 1: </a:t>
              </a:r>
            </a:p>
            <a:p>
              <a:pPr marL="0" indent="0">
                <a:lnSpc>
                  <a:spcPct val="100000"/>
                </a:lnSpc>
                <a:spcBef>
                  <a:spcPts val="600"/>
                </a:spcBef>
                <a:spcAft>
                  <a:spcPts val="600"/>
                </a:spcAft>
                <a:buNone/>
              </a:pPr>
              <a:r>
                <a:rPr lang="en-US" sz="2800">
                  <a:latin typeface="Arial"/>
                  <a:cs typeface="Arial"/>
                </a:rPr>
                <a:t>Please click on the       icon in the top of your screen as shown to the right. </a:t>
              </a:r>
              <a:endParaRPr lang="en-US" sz="2800">
                <a:effectLst>
                  <a:outerShdw blurRad="38100" dist="38100" dir="2700000" algn="tl">
                    <a:srgbClr val="000000">
                      <a:alpha val="43137"/>
                    </a:srgbClr>
                  </a:outerShdw>
                </a:effectLst>
                <a:latin typeface="Arial"/>
                <a:cs typeface="Arial"/>
              </a:endParaRPr>
            </a:p>
          </p:txBody>
        </p:sp>
        <p:pic>
          <p:nvPicPr>
            <p:cNvPr id="12" name="Picture 11">
              <a:extLst>
                <a:ext uri="{FF2B5EF4-FFF2-40B4-BE49-F238E27FC236}">
                  <a16:creationId xmlns:a16="http://schemas.microsoft.com/office/drawing/2014/main" id="{710B7396-5074-3F10-025E-F554DEB20C33}"/>
                </a:ext>
              </a:extLst>
            </p:cNvPr>
            <p:cNvPicPr>
              <a:picLocks noChangeAspect="1"/>
            </p:cNvPicPr>
            <p:nvPr/>
          </p:nvPicPr>
          <p:blipFill>
            <a:blip r:embed="rId5"/>
            <a:stretch>
              <a:fillRect/>
            </a:stretch>
          </p:blipFill>
          <p:spPr>
            <a:xfrm>
              <a:off x="3410329" y="5153418"/>
              <a:ext cx="498325" cy="553693"/>
            </a:xfrm>
            <a:prstGeom prst="rect">
              <a:avLst/>
            </a:prstGeom>
          </p:spPr>
        </p:pic>
      </p:grpSp>
      <p:sp>
        <p:nvSpPr>
          <p:cNvPr id="9" name="Title 1">
            <a:extLst>
              <a:ext uri="{FF2B5EF4-FFF2-40B4-BE49-F238E27FC236}">
                <a16:creationId xmlns:a16="http://schemas.microsoft.com/office/drawing/2014/main" id="{19169777-8843-73CD-3065-69C143E1900A}"/>
              </a:ext>
            </a:extLst>
          </p:cNvPr>
          <p:cNvSpPr txBox="1">
            <a:spLocks/>
          </p:cNvSpPr>
          <p:nvPr/>
        </p:nvSpPr>
        <p:spPr>
          <a:xfrm>
            <a:off x="373627" y="0"/>
            <a:ext cx="9386822" cy="13277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Arial" panose="020B0604020202020204" pitchFamily="34" charset="0"/>
              </a:defRPr>
            </a:lvl1pPr>
          </a:lstStyle>
          <a:p>
            <a:pPr marL="112713" lvl="2" algn="l"/>
            <a:r>
              <a:rPr lang="en-US" sz="3600" kern="0">
                <a:solidFill>
                  <a:schemeClr val="bg1"/>
                </a:solidFill>
                <a:latin typeface="Arial" panose="020B0604020202020204" pitchFamily="34" charset="0"/>
                <a:cs typeface="Arial" panose="020B0604020202020204" pitchFamily="34" charset="0"/>
              </a:rPr>
              <a:t>How to Ask Questions During the Presentation</a:t>
            </a:r>
          </a:p>
        </p:txBody>
      </p:sp>
    </p:spTree>
    <p:custDataLst>
      <p:tags r:id="rId1"/>
    </p:custDataLst>
    <p:extLst>
      <p:ext uri="{BB962C8B-B14F-4D97-AF65-F5344CB8AC3E}">
        <p14:creationId xmlns:p14="http://schemas.microsoft.com/office/powerpoint/2010/main" val="1483306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6C92F-C1D9-4A00-BD44-C0B157656675}"/>
              </a:ext>
            </a:extLst>
          </p:cNvPr>
          <p:cNvSpPr>
            <a:spLocks noGrp="1"/>
          </p:cNvSpPr>
          <p:nvPr>
            <p:ph sz="half" idx="1"/>
          </p:nvPr>
        </p:nvSpPr>
        <p:spPr>
          <a:xfrm>
            <a:off x="1131053" y="1327733"/>
            <a:ext cx="9929896" cy="4866238"/>
          </a:xfrm>
        </p:spPr>
        <p:txBody>
          <a:bodyPr>
            <a:noAutofit/>
          </a:bodyPr>
          <a:lstStyle/>
          <a:p>
            <a:pPr marL="112713" lvl="2" indent="0">
              <a:buNone/>
            </a:pPr>
            <a:endParaRPr lang="en-US" sz="2800">
              <a:effectLst>
                <a:outerShdw blurRad="38100" dist="38100" dir="2700000" algn="tl">
                  <a:srgbClr val="000000">
                    <a:alpha val="43137"/>
                  </a:srgbClr>
                </a:outerShdw>
              </a:effectLst>
            </a:endParaRPr>
          </a:p>
          <a:p>
            <a:pPr marL="112713" lvl="2" indent="0">
              <a:buNone/>
            </a:pPr>
            <a:endParaRPr lang="en-US" sz="2800">
              <a:effectLst>
                <a:outerShdw blurRad="38100" dist="38100" dir="2700000" algn="tl">
                  <a:srgbClr val="000000">
                    <a:alpha val="43137"/>
                  </a:srgbClr>
                </a:outerShdw>
              </a:effectLst>
            </a:endParaRPr>
          </a:p>
          <a:p>
            <a:pPr marL="112713" lvl="2" indent="0">
              <a:buNone/>
            </a:pPr>
            <a:endParaRPr lang="en-US" sz="2800">
              <a:effectLst>
                <a:outerShdw blurRad="38100" dist="38100" dir="2700000" algn="tl">
                  <a:srgbClr val="000000">
                    <a:alpha val="43137"/>
                  </a:srgbClr>
                </a:outerShdw>
              </a:effectLst>
            </a:endParaRPr>
          </a:p>
        </p:txBody>
      </p:sp>
      <p:grpSp>
        <p:nvGrpSpPr>
          <p:cNvPr id="2" name="Group 1">
            <a:extLst>
              <a:ext uri="{FF2B5EF4-FFF2-40B4-BE49-F238E27FC236}">
                <a16:creationId xmlns:a16="http://schemas.microsoft.com/office/drawing/2014/main" id="{FEBB1D28-83E9-FC78-8146-D56FD7CBC7EA}"/>
              </a:ext>
            </a:extLst>
          </p:cNvPr>
          <p:cNvGrpSpPr/>
          <p:nvPr/>
        </p:nvGrpSpPr>
        <p:grpSpPr>
          <a:xfrm>
            <a:off x="283987" y="1404624"/>
            <a:ext cx="4247819" cy="4656730"/>
            <a:chOff x="468922" y="1195116"/>
            <a:chExt cx="4247819" cy="4656730"/>
          </a:xfrm>
        </p:grpSpPr>
        <p:sp>
          <p:nvSpPr>
            <p:cNvPr id="4" name="Content Placeholder 2">
              <a:extLst>
                <a:ext uri="{FF2B5EF4-FFF2-40B4-BE49-F238E27FC236}">
                  <a16:creationId xmlns:a16="http://schemas.microsoft.com/office/drawing/2014/main" id="{E40FFB94-9EEE-4BE3-BB26-D98EBD8B0400}"/>
                </a:ext>
              </a:extLst>
            </p:cNvPr>
            <p:cNvSpPr txBox="1">
              <a:spLocks/>
            </p:cNvSpPr>
            <p:nvPr/>
          </p:nvSpPr>
          <p:spPr>
            <a:xfrm>
              <a:off x="468922" y="1195116"/>
              <a:ext cx="4247819" cy="4656730"/>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nSpc>
                  <a:spcPct val="100000"/>
                </a:lnSpc>
                <a:spcBef>
                  <a:spcPts val="600"/>
                </a:spcBef>
                <a:spcAft>
                  <a:spcPts val="600"/>
                </a:spcAft>
                <a:buNone/>
              </a:pPr>
              <a:r>
                <a:rPr lang="en-US" sz="2800" b="1" u="sng">
                  <a:latin typeface="Arial" panose="020B0604020202020204" pitchFamily="34" charset="0"/>
                  <a:cs typeface="Arial" panose="020B0604020202020204" pitchFamily="34" charset="0"/>
                </a:rPr>
                <a:t>Step 2: </a:t>
              </a:r>
            </a:p>
            <a:p>
              <a:pPr marL="0" indent="0">
                <a:lnSpc>
                  <a:spcPct val="100000"/>
                </a:lnSpc>
                <a:spcBef>
                  <a:spcPts val="600"/>
                </a:spcBef>
                <a:spcAft>
                  <a:spcPts val="600"/>
                </a:spcAft>
                <a:buNone/>
              </a:pPr>
              <a:r>
                <a:rPr lang="en-US" sz="2800">
                  <a:latin typeface="Arial" panose="020B0604020202020204" pitchFamily="34" charset="0"/>
                  <a:cs typeface="Arial" panose="020B0604020202020204" pitchFamily="34" charset="0"/>
                </a:rPr>
                <a:t>Upon clicking on      , a pane will show up on the right side of the screen to type in and submit questions in the bottom right-hand corner.</a:t>
              </a:r>
            </a:p>
            <a:p>
              <a:pPr marL="0" indent="0">
                <a:lnSpc>
                  <a:spcPct val="100000"/>
                </a:lnSpc>
                <a:spcBef>
                  <a:spcPts val="600"/>
                </a:spcBef>
                <a:spcAft>
                  <a:spcPts val="600"/>
                </a:spcAft>
                <a:buNone/>
              </a:pPr>
              <a:r>
                <a:rPr lang="en-US" sz="2800">
                  <a:latin typeface="Arial" panose="020B0604020202020204" pitchFamily="34" charset="0"/>
                  <a:cs typeface="Arial" panose="020B0604020202020204" pitchFamily="34" charset="0"/>
                </a:rPr>
                <a:t>Please type in your question at the bottom of the pane and hit “enter”.</a:t>
              </a:r>
              <a:endParaRPr lang="en-US" sz="2800">
                <a:effectLst>
                  <a:outerShdw blurRad="38100" dist="38100" dir="2700000" algn="tl">
                    <a:srgbClr val="000000">
                      <a:alpha val="43137"/>
                    </a:srgbClr>
                  </a:outerShdw>
                </a:effectLst>
              </a:endParaRPr>
            </a:p>
          </p:txBody>
        </p:sp>
        <p:pic>
          <p:nvPicPr>
            <p:cNvPr id="7" name="Picture 6">
              <a:extLst>
                <a:ext uri="{FF2B5EF4-FFF2-40B4-BE49-F238E27FC236}">
                  <a16:creationId xmlns:a16="http://schemas.microsoft.com/office/drawing/2014/main" id="{2CD210ED-D779-9420-EA06-E7E36002AE57}"/>
                </a:ext>
              </a:extLst>
            </p:cNvPr>
            <p:cNvPicPr>
              <a:picLocks noChangeAspect="1"/>
            </p:cNvPicPr>
            <p:nvPr/>
          </p:nvPicPr>
          <p:blipFill>
            <a:blip r:embed="rId4"/>
            <a:stretch>
              <a:fillRect/>
            </a:stretch>
          </p:blipFill>
          <p:spPr>
            <a:xfrm>
              <a:off x="3260415" y="1670408"/>
              <a:ext cx="493819" cy="554784"/>
            </a:xfrm>
            <a:prstGeom prst="rect">
              <a:avLst/>
            </a:prstGeom>
          </p:spPr>
        </p:pic>
      </p:grpSp>
      <p:sp>
        <p:nvSpPr>
          <p:cNvPr id="5" name="Title 1">
            <a:extLst>
              <a:ext uri="{FF2B5EF4-FFF2-40B4-BE49-F238E27FC236}">
                <a16:creationId xmlns:a16="http://schemas.microsoft.com/office/drawing/2014/main" id="{1F188499-7BBF-AF08-4D10-E835465EAC2E}"/>
              </a:ext>
            </a:extLst>
          </p:cNvPr>
          <p:cNvSpPr txBox="1">
            <a:spLocks/>
          </p:cNvSpPr>
          <p:nvPr/>
        </p:nvSpPr>
        <p:spPr>
          <a:xfrm>
            <a:off x="373627" y="0"/>
            <a:ext cx="9386822" cy="13277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Arial" panose="020B0604020202020204" pitchFamily="34" charset="0"/>
              </a:defRPr>
            </a:lvl1pPr>
          </a:lstStyle>
          <a:p>
            <a:pPr marL="112713" lvl="2" algn="l"/>
            <a:r>
              <a:rPr lang="en-US" sz="3600" kern="0">
                <a:solidFill>
                  <a:schemeClr val="bg1"/>
                </a:solidFill>
                <a:latin typeface="Arial" panose="020B0604020202020204" pitchFamily="34" charset="0"/>
                <a:cs typeface="Arial" panose="020B0604020202020204" pitchFamily="34" charset="0"/>
              </a:rPr>
              <a:t>How to Ask Questions During the Presentation</a:t>
            </a:r>
          </a:p>
        </p:txBody>
      </p:sp>
      <p:pic>
        <p:nvPicPr>
          <p:cNvPr id="9" name="Picture 8">
            <a:extLst>
              <a:ext uri="{FF2B5EF4-FFF2-40B4-BE49-F238E27FC236}">
                <a16:creationId xmlns:a16="http://schemas.microsoft.com/office/drawing/2014/main" id="{4D5E81CA-9F9D-735A-53BE-40721C2A278C}"/>
              </a:ext>
            </a:extLst>
          </p:cNvPr>
          <p:cNvPicPr>
            <a:picLocks noChangeAspect="1"/>
          </p:cNvPicPr>
          <p:nvPr/>
        </p:nvPicPr>
        <p:blipFill rotWithShape="1">
          <a:blip r:embed="rId5"/>
          <a:srcRect b="33772"/>
          <a:stretch/>
        </p:blipFill>
        <p:spPr>
          <a:xfrm>
            <a:off x="4507697" y="2157308"/>
            <a:ext cx="7565134" cy="3811413"/>
          </a:xfrm>
          <a:prstGeom prst="rect">
            <a:avLst/>
          </a:prstGeom>
          <a:ln w="19050">
            <a:solidFill>
              <a:schemeClr val="tx1"/>
            </a:solidFill>
          </a:ln>
        </p:spPr>
      </p:pic>
    </p:spTree>
    <p:custDataLst>
      <p:tags r:id="rId1"/>
    </p:custDataLst>
    <p:extLst>
      <p:ext uri="{BB962C8B-B14F-4D97-AF65-F5344CB8AC3E}">
        <p14:creationId xmlns:p14="http://schemas.microsoft.com/office/powerpoint/2010/main" val="3162124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6C92F-C1D9-4A00-BD44-C0B157656675}"/>
              </a:ext>
            </a:extLst>
          </p:cNvPr>
          <p:cNvSpPr>
            <a:spLocks noGrp="1"/>
          </p:cNvSpPr>
          <p:nvPr>
            <p:ph sz="half" idx="1"/>
          </p:nvPr>
        </p:nvSpPr>
        <p:spPr>
          <a:xfrm>
            <a:off x="1131053" y="1327733"/>
            <a:ext cx="9929896" cy="4866238"/>
          </a:xfrm>
        </p:spPr>
        <p:txBody>
          <a:bodyPr>
            <a:noAutofit/>
          </a:bodyPr>
          <a:lstStyle/>
          <a:p>
            <a:pPr marL="112713" lvl="2" indent="0">
              <a:buNone/>
            </a:pPr>
            <a:endParaRPr lang="en-US" sz="2800">
              <a:effectLst>
                <a:outerShdw blurRad="38100" dist="38100" dir="2700000" algn="tl">
                  <a:srgbClr val="000000">
                    <a:alpha val="43137"/>
                  </a:srgbClr>
                </a:outerShdw>
              </a:effectLst>
            </a:endParaRPr>
          </a:p>
          <a:p>
            <a:pPr marL="112713" lvl="2" indent="0">
              <a:buNone/>
            </a:pPr>
            <a:endParaRPr lang="en-US" sz="2800">
              <a:effectLst>
                <a:outerShdw blurRad="38100" dist="38100" dir="2700000" algn="tl">
                  <a:srgbClr val="000000">
                    <a:alpha val="43137"/>
                  </a:srgbClr>
                </a:outerShdw>
              </a:effectLst>
            </a:endParaRPr>
          </a:p>
          <a:p>
            <a:pPr marL="112713" lvl="2" indent="0">
              <a:buNone/>
            </a:pPr>
            <a:endParaRPr lang="en-US" sz="2800">
              <a:effectLst>
                <a:outerShdw blurRad="38100" dist="38100" dir="2700000" algn="tl">
                  <a:srgbClr val="000000">
                    <a:alpha val="43137"/>
                  </a:srgbClr>
                </a:outerShdw>
              </a:effectLst>
            </a:endParaRPr>
          </a:p>
        </p:txBody>
      </p:sp>
      <p:sp>
        <p:nvSpPr>
          <p:cNvPr id="4" name="Content Placeholder 2">
            <a:extLst>
              <a:ext uri="{FF2B5EF4-FFF2-40B4-BE49-F238E27FC236}">
                <a16:creationId xmlns:a16="http://schemas.microsoft.com/office/drawing/2014/main" id="{E40FFB94-9EEE-4BE3-BB26-D98EBD8B0400}"/>
              </a:ext>
            </a:extLst>
          </p:cNvPr>
          <p:cNvSpPr txBox="1">
            <a:spLocks/>
          </p:cNvSpPr>
          <p:nvPr/>
        </p:nvSpPr>
        <p:spPr>
          <a:xfrm>
            <a:off x="207666" y="1712705"/>
            <a:ext cx="11476055" cy="455160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nSpc>
                <a:spcPct val="100000"/>
              </a:lnSpc>
              <a:spcBef>
                <a:spcPts val="600"/>
              </a:spcBef>
              <a:spcAft>
                <a:spcPts val="600"/>
              </a:spcAft>
              <a:buNone/>
            </a:pPr>
            <a:r>
              <a:rPr lang="en-US" sz="2800" b="1" u="sng">
                <a:latin typeface="Arial" panose="020B0604020202020204" pitchFamily="34" charset="0"/>
                <a:cs typeface="Arial" panose="020B0604020202020204" pitchFamily="34" charset="0"/>
              </a:rPr>
              <a:t>Step 3: </a:t>
            </a:r>
          </a:p>
          <a:p>
            <a:pPr marL="0" indent="0">
              <a:lnSpc>
                <a:spcPct val="100000"/>
              </a:lnSpc>
              <a:spcBef>
                <a:spcPts val="600"/>
              </a:spcBef>
              <a:spcAft>
                <a:spcPts val="600"/>
              </a:spcAft>
              <a:buNone/>
            </a:pPr>
            <a:r>
              <a:rPr lang="en-US" sz="2800">
                <a:latin typeface="Arial" panose="020B0604020202020204" pitchFamily="34" charset="0"/>
                <a:cs typeface="Arial" panose="020B0604020202020204" pitchFamily="34" charset="0"/>
              </a:rPr>
              <a:t>Once you hit “enter”, your question will appear in the pane </a:t>
            </a:r>
          </a:p>
          <a:p>
            <a:pPr marL="0" indent="0">
              <a:lnSpc>
                <a:spcPct val="100000"/>
              </a:lnSpc>
              <a:spcBef>
                <a:spcPts val="600"/>
              </a:spcBef>
              <a:spcAft>
                <a:spcPts val="600"/>
              </a:spcAft>
              <a:buNone/>
            </a:pPr>
            <a:r>
              <a:rPr lang="en-US" sz="2800">
                <a:latin typeface="Arial" panose="020B0604020202020204" pitchFamily="34" charset="0"/>
                <a:cs typeface="Arial" panose="020B0604020202020204" pitchFamily="34" charset="0"/>
              </a:rPr>
              <a:t>Our team will be able to see your submitted question and we intend to address all submitted questions in writing after the presentation.</a:t>
            </a:r>
          </a:p>
        </p:txBody>
      </p:sp>
      <p:sp>
        <p:nvSpPr>
          <p:cNvPr id="6" name="Title 1">
            <a:extLst>
              <a:ext uri="{FF2B5EF4-FFF2-40B4-BE49-F238E27FC236}">
                <a16:creationId xmlns:a16="http://schemas.microsoft.com/office/drawing/2014/main" id="{6DF8F95A-3FE6-B55B-0D36-4D2DBFAA111D}"/>
              </a:ext>
            </a:extLst>
          </p:cNvPr>
          <p:cNvSpPr txBox="1">
            <a:spLocks/>
          </p:cNvSpPr>
          <p:nvPr/>
        </p:nvSpPr>
        <p:spPr>
          <a:xfrm>
            <a:off x="373627" y="0"/>
            <a:ext cx="9386822" cy="13277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Arial" panose="020B0604020202020204" pitchFamily="34" charset="0"/>
                <a:ea typeface="+mj-ea"/>
                <a:cs typeface="Arial" panose="020B0604020202020204" pitchFamily="34" charset="0"/>
              </a:defRPr>
            </a:lvl1pPr>
          </a:lstStyle>
          <a:p>
            <a:pPr marL="112713" lvl="2" algn="l"/>
            <a:r>
              <a:rPr lang="en-US" sz="3600" kern="0">
                <a:solidFill>
                  <a:schemeClr val="bg1"/>
                </a:solidFill>
                <a:latin typeface="Arial" panose="020B0604020202020204" pitchFamily="34" charset="0"/>
                <a:cs typeface="Arial" panose="020B0604020202020204" pitchFamily="34" charset="0"/>
              </a:rPr>
              <a:t>How to Ask Questions During the Presentation</a:t>
            </a:r>
          </a:p>
        </p:txBody>
      </p:sp>
    </p:spTree>
    <p:custDataLst>
      <p:tags r:id="rId1"/>
    </p:custDataLst>
    <p:extLst>
      <p:ext uri="{BB962C8B-B14F-4D97-AF65-F5344CB8AC3E}">
        <p14:creationId xmlns:p14="http://schemas.microsoft.com/office/powerpoint/2010/main" val="1705697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2680C-C1EE-C5CB-AC9D-B00198722A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B337A8-30ED-C071-BEED-EE68A76D8E76}"/>
              </a:ext>
            </a:extLst>
          </p:cNvPr>
          <p:cNvSpPr>
            <a:spLocks noGrp="1"/>
          </p:cNvSpPr>
          <p:nvPr>
            <p:ph type="title"/>
          </p:nvPr>
        </p:nvSpPr>
        <p:spPr/>
        <p:txBody>
          <a:bodyPr/>
          <a:lstStyle/>
          <a:p>
            <a:r>
              <a:rPr lang="en-US"/>
              <a:t>Re-Organization</a:t>
            </a:r>
          </a:p>
        </p:txBody>
      </p:sp>
    </p:spTree>
    <p:custDataLst>
      <p:tags r:id="rId1"/>
    </p:custDataLst>
    <p:extLst>
      <p:ext uri="{BB962C8B-B14F-4D97-AF65-F5344CB8AC3E}">
        <p14:creationId xmlns:p14="http://schemas.microsoft.com/office/powerpoint/2010/main" val="3974092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BD42F0-D898-3B9D-E493-20348C799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1B0E02-50CA-EF1E-A649-DBADB17B4D9B}"/>
              </a:ext>
            </a:extLst>
          </p:cNvPr>
          <p:cNvSpPr>
            <a:spLocks noGrp="1"/>
          </p:cNvSpPr>
          <p:nvPr>
            <p:ph type="title"/>
          </p:nvPr>
        </p:nvSpPr>
        <p:spPr/>
        <p:txBody>
          <a:bodyPr>
            <a:normAutofit/>
          </a:bodyPr>
          <a:lstStyle/>
          <a:p>
            <a:r>
              <a:rPr lang="en-US">
                <a:latin typeface="Arial"/>
                <a:cs typeface="Arial"/>
              </a:rPr>
              <a:t>Re-Organization</a:t>
            </a:r>
            <a:endParaRPr lang="en-US"/>
          </a:p>
        </p:txBody>
      </p:sp>
      <p:sp>
        <p:nvSpPr>
          <p:cNvPr id="3" name="Content Placeholder 2">
            <a:extLst>
              <a:ext uri="{FF2B5EF4-FFF2-40B4-BE49-F238E27FC236}">
                <a16:creationId xmlns:a16="http://schemas.microsoft.com/office/drawing/2014/main" id="{43B40F5D-D886-3D90-8DF5-077B5C85D4ED}"/>
              </a:ext>
            </a:extLst>
          </p:cNvPr>
          <p:cNvSpPr>
            <a:spLocks noGrp="1"/>
          </p:cNvSpPr>
          <p:nvPr>
            <p:ph idx="1"/>
          </p:nvPr>
        </p:nvSpPr>
        <p:spPr>
          <a:xfrm>
            <a:off x="363752" y="1554679"/>
            <a:ext cx="3624048" cy="5035713"/>
          </a:xfrm>
        </p:spPr>
        <p:txBody>
          <a:bodyPr vert="horz" lIns="91440" tIns="45720" rIns="91440" bIns="45720" rtlCol="0" anchor="t">
            <a:normAutofit/>
          </a:bodyPr>
          <a:lstStyle/>
          <a:p>
            <a:pPr marL="457200" indent="-280670">
              <a:lnSpc>
                <a:spcPct val="120000"/>
              </a:lnSpc>
              <a:buFont typeface="Arial" panose="020B0604020202020204" pitchFamily="34" charset="0"/>
              <a:buChar char="•"/>
            </a:pPr>
            <a:r>
              <a:rPr lang="en-US">
                <a:latin typeface="Arial"/>
                <a:cs typeface="Arial"/>
              </a:rPr>
              <a:t>Previous:</a:t>
            </a:r>
          </a:p>
          <a:p>
            <a:pPr marL="457200" indent="-280670">
              <a:lnSpc>
                <a:spcPct val="120000"/>
              </a:lnSpc>
              <a:buFont typeface="Arial" panose="020B0604020202020204" pitchFamily="34" charset="0"/>
              <a:buChar char="•"/>
            </a:pPr>
            <a:endParaRPr lang="en-US">
              <a:latin typeface="Arial"/>
              <a:cs typeface="Arial"/>
            </a:endParaRPr>
          </a:p>
          <a:p>
            <a:pPr marL="457200" indent="-280670">
              <a:lnSpc>
                <a:spcPct val="120000"/>
              </a:lnSpc>
              <a:buFont typeface="Arial" panose="020B0604020202020204" pitchFamily="34" charset="0"/>
              <a:buChar char="•"/>
            </a:pPr>
            <a:endParaRPr lang="en-US">
              <a:latin typeface="Arial"/>
              <a:cs typeface="Arial"/>
            </a:endParaRPr>
          </a:p>
        </p:txBody>
      </p:sp>
      <p:sp>
        <p:nvSpPr>
          <p:cNvPr id="6" name="Content Placeholder 2">
            <a:extLst>
              <a:ext uri="{FF2B5EF4-FFF2-40B4-BE49-F238E27FC236}">
                <a16:creationId xmlns:a16="http://schemas.microsoft.com/office/drawing/2014/main" id="{D20965D5-1936-6617-0927-0928F3BC5BC3}"/>
              </a:ext>
            </a:extLst>
          </p:cNvPr>
          <p:cNvSpPr txBox="1">
            <a:spLocks/>
          </p:cNvSpPr>
          <p:nvPr/>
        </p:nvSpPr>
        <p:spPr>
          <a:xfrm>
            <a:off x="5351921" y="1550772"/>
            <a:ext cx="5734201" cy="5045482"/>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0F406B"/>
              </a:buClr>
              <a:buFontTx/>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Wingdings" panose="05000000000000000000" pitchFamily="2" charset="2"/>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Courier New" panose="02070309020205020404" pitchFamily="49" charset="0"/>
              <a:buChar char="o"/>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280670">
              <a:lnSpc>
                <a:spcPct val="120000"/>
              </a:lnSpc>
              <a:buFont typeface="Arial" panose="020B0604020202020204" pitchFamily="34" charset="0"/>
              <a:buChar char="•"/>
            </a:pPr>
            <a:r>
              <a:rPr lang="en-US">
                <a:latin typeface="Arial"/>
                <a:cs typeface="Arial"/>
              </a:rPr>
              <a:t>New:</a:t>
            </a:r>
          </a:p>
          <a:p>
            <a:pPr marL="457200" indent="-280670">
              <a:lnSpc>
                <a:spcPct val="120000"/>
              </a:lnSpc>
              <a:buFont typeface="Arial" panose="020B0604020202020204" pitchFamily="34" charset="0"/>
              <a:buChar char="•"/>
            </a:pPr>
            <a:endParaRPr lang="en-US">
              <a:latin typeface="Arial"/>
              <a:cs typeface="Arial"/>
            </a:endParaRPr>
          </a:p>
          <a:p>
            <a:pPr marL="457200" indent="-280670">
              <a:lnSpc>
                <a:spcPct val="120000"/>
              </a:lnSpc>
              <a:buFont typeface="Arial" panose="020B0604020202020204" pitchFamily="34" charset="0"/>
              <a:buChar char="•"/>
            </a:pPr>
            <a:endParaRPr lang="en-US">
              <a:latin typeface="Arial"/>
              <a:cs typeface="Arial"/>
            </a:endParaRPr>
          </a:p>
          <a:p>
            <a:pPr marL="457200" indent="-280670">
              <a:lnSpc>
                <a:spcPct val="120000"/>
              </a:lnSpc>
              <a:buFont typeface="Arial" panose="020B0604020202020204" pitchFamily="34" charset="0"/>
              <a:buChar char="•"/>
            </a:pPr>
            <a:endParaRPr lang="en-US">
              <a:latin typeface="Arial"/>
              <a:cs typeface="Arial"/>
            </a:endParaRPr>
          </a:p>
          <a:p>
            <a:pPr marL="457200" indent="-280670">
              <a:lnSpc>
                <a:spcPct val="120000"/>
              </a:lnSpc>
              <a:buFont typeface="Arial" panose="020B0604020202020204" pitchFamily="34" charset="0"/>
              <a:buChar char="•"/>
            </a:pPr>
            <a:endParaRPr lang="en-US" sz="1800">
              <a:latin typeface="Arial"/>
              <a:cs typeface="Arial"/>
            </a:endParaRPr>
          </a:p>
          <a:p>
            <a:pPr marL="176530">
              <a:lnSpc>
                <a:spcPct val="120000"/>
              </a:lnSpc>
            </a:pPr>
            <a:endParaRPr lang="en-US" sz="1800">
              <a:latin typeface="Arial"/>
              <a:cs typeface="Arial"/>
            </a:endParaRPr>
          </a:p>
          <a:p>
            <a:pPr marL="457200" indent="-280670">
              <a:lnSpc>
                <a:spcPct val="120000"/>
              </a:lnSpc>
              <a:buFont typeface="Arial" panose="020B0604020202020204" pitchFamily="34" charset="0"/>
              <a:buChar char="•"/>
            </a:pPr>
            <a:r>
              <a:rPr lang="en-US" sz="1600">
                <a:latin typeface="Arial"/>
                <a:cs typeface="Arial"/>
              </a:rPr>
              <a:t>Reimbursement Division responsible for cost report acceptance, rate setting, settlements, etc.</a:t>
            </a:r>
            <a:endParaRPr lang="en-US" sz="1600"/>
          </a:p>
          <a:p>
            <a:pPr marL="457200" indent="-280670">
              <a:lnSpc>
                <a:spcPct val="120000"/>
              </a:lnSpc>
              <a:buFont typeface="Arial" panose="020B0604020202020204" pitchFamily="34" charset="0"/>
              <a:buChar char="•"/>
            </a:pPr>
            <a:r>
              <a:rPr lang="en-US" sz="1600">
                <a:latin typeface="Arial"/>
                <a:cs typeface="Arial"/>
              </a:rPr>
              <a:t>Audit Division responsible for all cost report audits</a:t>
            </a:r>
          </a:p>
          <a:p>
            <a:pPr marL="457200" indent="-280670">
              <a:lnSpc>
                <a:spcPct val="120000"/>
              </a:lnSpc>
              <a:buFont typeface="Arial" panose="020B0604020202020204" pitchFamily="34" charset="0"/>
              <a:buChar char="•"/>
            </a:pPr>
            <a:r>
              <a:rPr lang="en-US" sz="1600">
                <a:latin typeface="Arial"/>
                <a:cs typeface="Arial"/>
              </a:rPr>
              <a:t>Director positions posted 2/18/25</a:t>
            </a:r>
          </a:p>
        </p:txBody>
      </p:sp>
      <p:pic>
        <p:nvPicPr>
          <p:cNvPr id="8" name="Picture 7">
            <a:extLst>
              <a:ext uri="{FF2B5EF4-FFF2-40B4-BE49-F238E27FC236}">
                <a16:creationId xmlns:a16="http://schemas.microsoft.com/office/drawing/2014/main" id="{4FEAFB23-7E76-9E5E-99CA-FA2ED2C0D057}"/>
              </a:ext>
            </a:extLst>
          </p:cNvPr>
          <p:cNvPicPr>
            <a:picLocks noChangeAspect="1"/>
          </p:cNvPicPr>
          <p:nvPr/>
        </p:nvPicPr>
        <p:blipFill>
          <a:blip r:embed="rId4"/>
          <a:stretch>
            <a:fillRect/>
          </a:stretch>
        </p:blipFill>
        <p:spPr>
          <a:xfrm>
            <a:off x="6394939" y="2114290"/>
            <a:ext cx="3339123" cy="2883419"/>
          </a:xfrm>
          <a:prstGeom prst="rect">
            <a:avLst/>
          </a:prstGeom>
        </p:spPr>
      </p:pic>
      <p:pic>
        <p:nvPicPr>
          <p:cNvPr id="4" name="Picture 3">
            <a:extLst>
              <a:ext uri="{FF2B5EF4-FFF2-40B4-BE49-F238E27FC236}">
                <a16:creationId xmlns:a16="http://schemas.microsoft.com/office/drawing/2014/main" id="{45CD2DA0-62E2-FD47-DAFF-2A8FBF30CD8D}"/>
              </a:ext>
            </a:extLst>
          </p:cNvPr>
          <p:cNvPicPr>
            <a:picLocks noChangeAspect="1"/>
          </p:cNvPicPr>
          <p:nvPr/>
        </p:nvPicPr>
        <p:blipFill>
          <a:blip r:embed="rId5"/>
          <a:stretch>
            <a:fillRect/>
          </a:stretch>
        </p:blipFill>
        <p:spPr>
          <a:xfrm>
            <a:off x="1316892" y="2017225"/>
            <a:ext cx="2133600" cy="4562475"/>
          </a:xfrm>
          <a:prstGeom prst="rect">
            <a:avLst/>
          </a:prstGeom>
        </p:spPr>
      </p:pic>
    </p:spTree>
    <p:custDataLst>
      <p:tags r:id="rId1"/>
    </p:custDataLst>
    <p:extLst>
      <p:ext uri="{BB962C8B-B14F-4D97-AF65-F5344CB8AC3E}">
        <p14:creationId xmlns:p14="http://schemas.microsoft.com/office/powerpoint/2010/main" val="2351742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Two people walking&#10;&#10;Description automatically generated with low confidence">
            <a:extLst>
              <a:ext uri="{FF2B5EF4-FFF2-40B4-BE49-F238E27FC236}">
                <a16:creationId xmlns:a16="http://schemas.microsoft.com/office/drawing/2014/main" id="{CCBBEB1B-0E5E-2A01-3375-6FD5A18E5D74}"/>
              </a:ext>
            </a:extLst>
          </p:cNvPr>
          <p:cNvPicPr>
            <a:picLocks noChangeAspect="1"/>
          </p:cNvPicPr>
          <p:nvPr/>
        </p:nvPicPr>
        <p:blipFill rotWithShape="1">
          <a:blip r:embed="rId4"/>
          <a:srcRect t="197" r="33553" b="-449"/>
          <a:stretch/>
        </p:blipFill>
        <p:spPr>
          <a:xfrm flipH="1">
            <a:off x="7639259" y="1692117"/>
            <a:ext cx="4469087" cy="4507716"/>
          </a:xfrm>
          <a:prstGeom prst="rect">
            <a:avLst/>
          </a:prstGeom>
          <a:gradFill flip="none" rotWithShape="1">
            <a:gsLst>
              <a:gs pos="49000">
                <a:schemeClr val="bg1"/>
              </a:gs>
              <a:gs pos="0">
                <a:srgbClr val="FFFFFF"/>
              </a:gs>
              <a:gs pos="100000">
                <a:schemeClr val="bg1">
                  <a:alpha val="44000"/>
                </a:schemeClr>
              </a:gs>
            </a:gsLst>
            <a:lin ang="0" scaled="1"/>
            <a:tileRect/>
          </a:gradFill>
        </p:spPr>
      </p:pic>
      <p:sp>
        <p:nvSpPr>
          <p:cNvPr id="2" name="Title 1">
            <a:extLst>
              <a:ext uri="{FF2B5EF4-FFF2-40B4-BE49-F238E27FC236}">
                <a16:creationId xmlns:a16="http://schemas.microsoft.com/office/drawing/2014/main" id="{71338E56-51DD-FC31-BE80-2B86609492D1}"/>
              </a:ext>
            </a:extLst>
          </p:cNvPr>
          <p:cNvSpPr>
            <a:spLocks noGrp="1"/>
          </p:cNvSpPr>
          <p:nvPr>
            <p:ph type="title"/>
          </p:nvPr>
        </p:nvSpPr>
        <p:spPr/>
        <p:txBody>
          <a:bodyPr>
            <a:normAutofit/>
          </a:bodyPr>
          <a:lstStyle/>
          <a:p>
            <a:r>
              <a:rPr lang="en-US">
                <a:latin typeface="Arial"/>
                <a:cs typeface="Arial"/>
              </a:rPr>
              <a:t>Agenda</a:t>
            </a:r>
            <a:endParaRPr lang="en-US"/>
          </a:p>
        </p:txBody>
      </p:sp>
      <p:sp>
        <p:nvSpPr>
          <p:cNvPr id="3" name="Content Placeholder 2">
            <a:extLst>
              <a:ext uri="{FF2B5EF4-FFF2-40B4-BE49-F238E27FC236}">
                <a16:creationId xmlns:a16="http://schemas.microsoft.com/office/drawing/2014/main" id="{AD611DA4-6E06-9157-65DE-EC8DBC249CAB}"/>
              </a:ext>
            </a:extLst>
          </p:cNvPr>
          <p:cNvSpPr>
            <a:spLocks noGrp="1"/>
          </p:cNvSpPr>
          <p:nvPr>
            <p:ph idx="1"/>
          </p:nvPr>
        </p:nvSpPr>
        <p:spPr>
          <a:xfrm>
            <a:off x="363752" y="1554679"/>
            <a:ext cx="7275507" cy="5035713"/>
          </a:xfrm>
        </p:spPr>
        <p:txBody>
          <a:bodyPr vert="horz" lIns="91440" tIns="45720" rIns="91440" bIns="45720" rtlCol="0" anchor="t">
            <a:normAutofit/>
          </a:bodyPr>
          <a:lstStyle/>
          <a:p>
            <a:pPr marL="457200" indent="-280670">
              <a:lnSpc>
                <a:spcPct val="120000"/>
              </a:lnSpc>
              <a:buFont typeface="Arial" panose="020B0604020202020204" pitchFamily="34" charset="0"/>
              <a:buChar char="•"/>
            </a:pPr>
            <a:r>
              <a:rPr lang="en-US">
                <a:latin typeface="Arial"/>
                <a:cs typeface="Arial"/>
              </a:rPr>
              <a:t>Overview of important requirements for preparing the FY24 Cost Report</a:t>
            </a:r>
            <a:endParaRPr lang="en-US"/>
          </a:p>
          <a:p>
            <a:pPr marL="457200" indent="-280670">
              <a:lnSpc>
                <a:spcPct val="120000"/>
              </a:lnSpc>
              <a:buFont typeface="Arial" panose="020B0604020202020204" pitchFamily="34" charset="0"/>
              <a:buChar char="•"/>
            </a:pPr>
            <a:r>
              <a:rPr lang="en-US">
                <a:latin typeface="Arial"/>
                <a:cs typeface="Arial"/>
              </a:rPr>
              <a:t>Special Reporting Considerations</a:t>
            </a:r>
          </a:p>
          <a:p>
            <a:pPr marL="457200" indent="-280670">
              <a:lnSpc>
                <a:spcPct val="120000"/>
              </a:lnSpc>
              <a:buFont typeface="Arial" panose="020B0604020202020204" pitchFamily="34" charset="0"/>
              <a:buChar char="•"/>
            </a:pPr>
            <a:r>
              <a:rPr lang="en-US">
                <a:latin typeface="Arial"/>
                <a:cs typeface="Arial"/>
              </a:rPr>
              <a:t>Cost Report Errors/Return trends from the past year</a:t>
            </a:r>
          </a:p>
          <a:p>
            <a:pPr marL="457200" indent="-280670">
              <a:lnSpc>
                <a:spcPct val="120000"/>
              </a:lnSpc>
              <a:buFont typeface="Arial" panose="020B0604020202020204" pitchFamily="34" charset="0"/>
              <a:buChar char="•"/>
            </a:pPr>
            <a:r>
              <a:rPr lang="en-US">
                <a:latin typeface="Arial"/>
                <a:cs typeface="Arial"/>
              </a:rPr>
              <a:t>Cost Report Audit Process Reporting </a:t>
            </a:r>
          </a:p>
          <a:p>
            <a:pPr marL="457200" indent="-280670">
              <a:lnSpc>
                <a:spcPct val="120000"/>
              </a:lnSpc>
              <a:buFont typeface="Arial" panose="020B0604020202020204" pitchFamily="34" charset="0"/>
              <a:buChar char="•"/>
            </a:pPr>
            <a:r>
              <a:rPr lang="en-US">
                <a:latin typeface="Arial"/>
                <a:cs typeface="Arial"/>
              </a:rPr>
              <a:t>What’s Next</a:t>
            </a:r>
          </a:p>
          <a:p>
            <a:pPr marL="457200" indent="-280670">
              <a:lnSpc>
                <a:spcPct val="120000"/>
              </a:lnSpc>
              <a:buFont typeface="Arial" panose="020B0604020202020204" pitchFamily="34" charset="0"/>
              <a:buChar char="•"/>
            </a:pPr>
            <a:r>
              <a:rPr lang="en-US">
                <a:latin typeface="Arial"/>
                <a:cs typeface="Arial"/>
              </a:rPr>
              <a:t>Questions</a:t>
            </a:r>
          </a:p>
        </p:txBody>
      </p:sp>
    </p:spTree>
    <p:custDataLst>
      <p:tags r:id="rId1"/>
    </p:custDataLst>
    <p:extLst>
      <p:ext uri="{BB962C8B-B14F-4D97-AF65-F5344CB8AC3E}">
        <p14:creationId xmlns:p14="http://schemas.microsoft.com/office/powerpoint/2010/main" val="3547801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86C4D8-C14F-4668-B4A9-00A39D605BFE}"/>
              </a:ext>
            </a:extLst>
          </p:cNvPr>
          <p:cNvSpPr/>
          <p:nvPr/>
        </p:nvSpPr>
        <p:spPr>
          <a:xfrm>
            <a:off x="6652008" y="2210635"/>
            <a:ext cx="5426110" cy="3627455"/>
          </a:xfrm>
          <a:prstGeom prst="rect">
            <a:avLst/>
          </a:prstGeom>
          <a:solidFill>
            <a:schemeClr val="bg1">
              <a:lumMod val="8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BA6E0747-34CB-4948-B308-93F947DD2E9F}"/>
              </a:ext>
            </a:extLst>
          </p:cNvPr>
          <p:cNvSpPr>
            <a:spLocks noGrp="1"/>
          </p:cNvSpPr>
          <p:nvPr>
            <p:ph type="title"/>
          </p:nvPr>
        </p:nvSpPr>
        <p:spPr>
          <a:xfrm>
            <a:off x="414128" y="268428"/>
            <a:ext cx="9605635" cy="1059305"/>
          </a:xfrm>
        </p:spPr>
        <p:txBody>
          <a:bodyPr>
            <a:normAutofit/>
          </a:bodyPr>
          <a:lstStyle/>
          <a:p>
            <a:pPr marL="112713" lvl="2" indent="0">
              <a:buNone/>
            </a:pPr>
            <a:r>
              <a:rPr lang="en-US" sz="4000" b="1">
                <a:solidFill>
                  <a:schemeClr val="bg1"/>
                </a:solidFill>
                <a:latin typeface="Arial" panose="020B0604020202020204" pitchFamily="34" charset="0"/>
                <a:cs typeface="Arial" panose="020B0604020202020204" pitchFamily="34" charset="0"/>
              </a:rPr>
              <a:t>Cost Report Overview</a:t>
            </a:r>
          </a:p>
        </p:txBody>
      </p:sp>
      <p:sp>
        <p:nvSpPr>
          <p:cNvPr id="3" name="Content Placeholder 2">
            <a:extLst>
              <a:ext uri="{FF2B5EF4-FFF2-40B4-BE49-F238E27FC236}">
                <a16:creationId xmlns:a16="http://schemas.microsoft.com/office/drawing/2014/main" id="{80A6C92F-C1D9-4A00-BD44-C0B157656675}"/>
              </a:ext>
            </a:extLst>
          </p:cNvPr>
          <p:cNvSpPr>
            <a:spLocks noGrp="1"/>
          </p:cNvSpPr>
          <p:nvPr>
            <p:ph sz="half" idx="1"/>
          </p:nvPr>
        </p:nvSpPr>
        <p:spPr>
          <a:xfrm>
            <a:off x="143530" y="1484455"/>
            <a:ext cx="6553199" cy="3889090"/>
          </a:xfrm>
        </p:spPr>
        <p:txBody>
          <a:bodyPr>
            <a:noAutofit/>
          </a:bodyPr>
          <a:lstStyle/>
          <a:p>
            <a:pPr marL="112713" lvl="2" indent="0">
              <a:buNone/>
            </a:pPr>
            <a:r>
              <a:rPr lang="en-US" sz="3000">
                <a:latin typeface="Arial" panose="020B0604020202020204" pitchFamily="34" charset="0"/>
              </a:rPr>
              <a:t>A nursing facility participating in the Medicaid program must submit an annual Medicaid Cost Report to MDHHS as a condition of participation.</a:t>
            </a:r>
          </a:p>
          <a:p>
            <a:pPr marL="112713" lvl="2" indent="0">
              <a:lnSpc>
                <a:spcPct val="100000"/>
              </a:lnSpc>
              <a:spcBef>
                <a:spcPts val="0"/>
              </a:spcBef>
              <a:buNone/>
            </a:pPr>
            <a:endParaRPr lang="en-US" sz="1400">
              <a:latin typeface="Arial" panose="020B0604020202020204" pitchFamily="34" charset="0"/>
            </a:endParaRPr>
          </a:p>
          <a:p>
            <a:pPr marL="112713" lvl="2" indent="0">
              <a:spcBef>
                <a:spcPts val="0"/>
              </a:spcBef>
              <a:buNone/>
            </a:pPr>
            <a:r>
              <a:rPr lang="en-US" sz="3000">
                <a:latin typeface="Arial" panose="020B0604020202020204" pitchFamily="34" charset="0"/>
              </a:rPr>
              <a:t>Information reported must conform to the requirements set forth in the Provider Reimbursement Manual, Medicaid State Plan, Medicaid Provider Manual, Program Bulletins and Cost Report Instructions.</a:t>
            </a:r>
          </a:p>
        </p:txBody>
      </p:sp>
      <p:pic>
        <p:nvPicPr>
          <p:cNvPr id="2" name="Picture 1">
            <a:extLst>
              <a:ext uri="{FF2B5EF4-FFF2-40B4-BE49-F238E27FC236}">
                <a16:creationId xmlns:a16="http://schemas.microsoft.com/office/drawing/2014/main" id="{80D24C54-F39E-4D6E-B8DA-054EED4EF85D}"/>
              </a:ext>
            </a:extLst>
          </p:cNvPr>
          <p:cNvPicPr>
            <a:picLocks noChangeAspect="1"/>
          </p:cNvPicPr>
          <p:nvPr/>
        </p:nvPicPr>
        <p:blipFill>
          <a:blip r:embed="rId3"/>
          <a:stretch>
            <a:fillRect/>
          </a:stretch>
        </p:blipFill>
        <p:spPr>
          <a:xfrm>
            <a:off x="6741449" y="2329664"/>
            <a:ext cx="5247227" cy="3389395"/>
          </a:xfrm>
          <a:prstGeom prst="rect">
            <a:avLst/>
          </a:prstGeom>
          <a:ln w="25400">
            <a:solidFill>
              <a:schemeClr val="tx1">
                <a:lumMod val="65000"/>
                <a:lumOff val="35000"/>
              </a:schemeClr>
            </a:solidFill>
            <a:extLst>
              <a:ext uri="{C807C97D-BFC1-408E-A445-0C87EB9F89A2}">
                <ask:lineSketchStyleProps xmlns:ask="http://schemas.microsoft.com/office/drawing/2018/sketchyshapes" xmlns="" sd="1219033472">
                  <a:custGeom>
                    <a:avLst/>
                    <a:gdLst>
                      <a:gd name="connsiteX0" fmla="*/ 0 w 4807736"/>
                      <a:gd name="connsiteY0" fmla="*/ 0 h 3105510"/>
                      <a:gd name="connsiteX1" fmla="*/ 4807736 w 4807736"/>
                      <a:gd name="connsiteY1" fmla="*/ 0 h 3105510"/>
                      <a:gd name="connsiteX2" fmla="*/ 4807736 w 4807736"/>
                      <a:gd name="connsiteY2" fmla="*/ 3105510 h 3105510"/>
                      <a:gd name="connsiteX3" fmla="*/ 0 w 4807736"/>
                      <a:gd name="connsiteY3" fmla="*/ 3105510 h 3105510"/>
                      <a:gd name="connsiteX4" fmla="*/ 0 w 4807736"/>
                      <a:gd name="connsiteY4" fmla="*/ 0 h 31055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07736" h="3105510" fill="none" extrusionOk="0">
                        <a:moveTo>
                          <a:pt x="0" y="0"/>
                        </a:moveTo>
                        <a:cubicBezTo>
                          <a:pt x="672305" y="-49533"/>
                          <a:pt x="3596773" y="-14809"/>
                          <a:pt x="4807736" y="0"/>
                        </a:cubicBezTo>
                        <a:cubicBezTo>
                          <a:pt x="4895375" y="744214"/>
                          <a:pt x="4735057" y="2285397"/>
                          <a:pt x="4807736" y="3105510"/>
                        </a:cubicBezTo>
                        <a:cubicBezTo>
                          <a:pt x="2670918" y="3057279"/>
                          <a:pt x="597458" y="3189965"/>
                          <a:pt x="0" y="3105510"/>
                        </a:cubicBezTo>
                        <a:cubicBezTo>
                          <a:pt x="-38581" y="1816456"/>
                          <a:pt x="63341" y="411940"/>
                          <a:pt x="0" y="0"/>
                        </a:cubicBezTo>
                        <a:close/>
                      </a:path>
                      <a:path w="4807736" h="3105510" stroke="0" extrusionOk="0">
                        <a:moveTo>
                          <a:pt x="0" y="0"/>
                        </a:moveTo>
                        <a:cubicBezTo>
                          <a:pt x="551912" y="118645"/>
                          <a:pt x="2412692" y="116012"/>
                          <a:pt x="4807736" y="0"/>
                        </a:cubicBezTo>
                        <a:cubicBezTo>
                          <a:pt x="4674854" y="1412128"/>
                          <a:pt x="4892687" y="2496218"/>
                          <a:pt x="4807736" y="3105510"/>
                        </a:cubicBezTo>
                        <a:cubicBezTo>
                          <a:pt x="3099153" y="3240110"/>
                          <a:pt x="1706828" y="2948314"/>
                          <a:pt x="0" y="3105510"/>
                        </a:cubicBezTo>
                        <a:cubicBezTo>
                          <a:pt x="-20187" y="1858733"/>
                          <a:pt x="-152480" y="1207815"/>
                          <a:pt x="0" y="0"/>
                        </a:cubicBezTo>
                        <a:close/>
                      </a:path>
                    </a:pathLst>
                  </a:custGeom>
                  <ask:type>
                    <ask:lineSketchNone/>
                  </ask:type>
                </ask:lineSketchStyleProps>
              </a:ext>
            </a:extLst>
          </a:ln>
          <a:scene3d>
            <a:camera prst="orthographicFront">
              <a:rot lat="0" lon="0" rev="0"/>
            </a:camera>
            <a:lightRig rig="threePt" dir="t"/>
          </a:scene3d>
        </p:spPr>
      </p:pic>
    </p:spTree>
    <p:extLst>
      <p:ext uri="{BB962C8B-B14F-4D97-AF65-F5344CB8AC3E}">
        <p14:creationId xmlns:p14="http://schemas.microsoft.com/office/powerpoint/2010/main" val="1672968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6C92F-C1D9-4A00-BD44-C0B157656675}"/>
              </a:ext>
            </a:extLst>
          </p:cNvPr>
          <p:cNvSpPr>
            <a:spLocks noGrp="1"/>
          </p:cNvSpPr>
          <p:nvPr>
            <p:ph idx="1"/>
          </p:nvPr>
        </p:nvSpPr>
        <p:spPr>
          <a:xfrm>
            <a:off x="1421294" y="1252328"/>
            <a:ext cx="9349409" cy="5039141"/>
          </a:xfrm>
        </p:spPr>
        <p:txBody>
          <a:bodyPr>
            <a:normAutofit/>
          </a:bodyPr>
          <a:lstStyle/>
          <a:p>
            <a:pPr marL="119062" lvl="2" indent="0" algn="ctr">
              <a:lnSpc>
                <a:spcPct val="110000"/>
              </a:lnSpc>
              <a:buNone/>
            </a:pPr>
            <a:r>
              <a:rPr lang="en-US" sz="2800">
                <a:effectLst>
                  <a:outerShdw blurRad="38100" dist="38100" dir="2700000" algn="tl">
                    <a:srgbClr val="000000">
                      <a:alpha val="43137"/>
                    </a:srgbClr>
                  </a:outerShdw>
                </a:effectLst>
              </a:rPr>
              <a:t>Michigan’s Nursing Facility Medicaid Cost Report is comprised of 31 different worksheets including:</a:t>
            </a:r>
          </a:p>
          <a:p>
            <a:pPr marL="914400" lvl="2" indent="-457200">
              <a:lnSpc>
                <a:spcPct val="110000"/>
              </a:lnSpc>
            </a:pPr>
            <a:endParaRPr lang="en-US" sz="2800">
              <a:effectLst>
                <a:outerShdw blurRad="38100" dist="38100" dir="2700000" algn="tl">
                  <a:srgbClr val="000000">
                    <a:alpha val="43137"/>
                  </a:srgbClr>
                </a:outerShdw>
              </a:effectLst>
            </a:endParaRPr>
          </a:p>
        </p:txBody>
      </p:sp>
      <p:graphicFrame>
        <p:nvGraphicFramePr>
          <p:cNvPr id="5" name="Table 5">
            <a:extLst>
              <a:ext uri="{FF2B5EF4-FFF2-40B4-BE49-F238E27FC236}">
                <a16:creationId xmlns:a16="http://schemas.microsoft.com/office/drawing/2014/main" id="{5859E4D3-AF0E-4DB1-9489-470C3A4E7B19}"/>
              </a:ext>
            </a:extLst>
          </p:cNvPr>
          <p:cNvGraphicFramePr>
            <a:graphicFrameLocks noGrp="1"/>
          </p:cNvGraphicFramePr>
          <p:nvPr/>
        </p:nvGraphicFramePr>
        <p:xfrm>
          <a:off x="1614002" y="2301563"/>
          <a:ext cx="8963991" cy="4081174"/>
        </p:xfrm>
        <a:graphic>
          <a:graphicData uri="http://schemas.openxmlformats.org/drawingml/2006/table">
            <a:tbl>
              <a:tblPr firstRow="1" bandRow="1">
                <a:tableStyleId>{5C22544A-7EE6-4342-B048-85BDC9FD1C3A}</a:tableStyleId>
              </a:tblPr>
              <a:tblGrid>
                <a:gridCol w="6648174">
                  <a:extLst>
                    <a:ext uri="{9D8B030D-6E8A-4147-A177-3AD203B41FA5}">
                      <a16:colId xmlns:a16="http://schemas.microsoft.com/office/drawing/2014/main" val="3554854606"/>
                    </a:ext>
                  </a:extLst>
                </a:gridCol>
                <a:gridCol w="2315817">
                  <a:extLst>
                    <a:ext uri="{9D8B030D-6E8A-4147-A177-3AD203B41FA5}">
                      <a16:colId xmlns:a16="http://schemas.microsoft.com/office/drawing/2014/main" val="3133759331"/>
                    </a:ext>
                  </a:extLst>
                </a:gridCol>
              </a:tblGrid>
              <a:tr h="372774">
                <a:tc>
                  <a:txBody>
                    <a:bodyPr/>
                    <a:lstStyle/>
                    <a:p>
                      <a:r>
                        <a:rPr lang="en-US"/>
                        <a:t>Worksheet Title</a:t>
                      </a:r>
                    </a:p>
                  </a:txBody>
                  <a:tcPr/>
                </a:tc>
                <a:tc>
                  <a:txBody>
                    <a:bodyPr/>
                    <a:lstStyle/>
                    <a:p>
                      <a:pPr algn="ctr"/>
                      <a:r>
                        <a:rPr lang="en-US"/>
                        <a:t>Worksheet Number</a:t>
                      </a:r>
                    </a:p>
                  </a:txBody>
                  <a:tcPr/>
                </a:tc>
                <a:extLst>
                  <a:ext uri="{0D108BD9-81ED-4DB2-BD59-A6C34878D82A}">
                    <a16:rowId xmlns:a16="http://schemas.microsoft.com/office/drawing/2014/main" val="4154986653"/>
                  </a:ext>
                </a:extLst>
              </a:tr>
              <a:tr h="370840">
                <a:tc>
                  <a:txBody>
                    <a:bodyPr/>
                    <a:lstStyle/>
                    <a:p>
                      <a:r>
                        <a:rPr lang="en-US"/>
                        <a:t>Information and Certification</a:t>
                      </a:r>
                    </a:p>
                  </a:txBody>
                  <a:tcPr/>
                </a:tc>
                <a:tc>
                  <a:txBody>
                    <a:bodyPr/>
                    <a:lstStyle/>
                    <a:p>
                      <a:pPr algn="ctr"/>
                      <a:r>
                        <a:rPr lang="en-US"/>
                        <a:t>WSA</a:t>
                      </a:r>
                    </a:p>
                  </a:txBody>
                  <a:tcPr/>
                </a:tc>
                <a:extLst>
                  <a:ext uri="{0D108BD9-81ED-4DB2-BD59-A6C34878D82A}">
                    <a16:rowId xmlns:a16="http://schemas.microsoft.com/office/drawing/2014/main" val="304907694"/>
                  </a:ext>
                </a:extLst>
              </a:tr>
              <a:tr h="370840">
                <a:tc>
                  <a:txBody>
                    <a:bodyPr/>
                    <a:lstStyle/>
                    <a:p>
                      <a:r>
                        <a:rPr lang="en-US"/>
                        <a:t>Statistical and Fiscal Data</a:t>
                      </a:r>
                    </a:p>
                  </a:txBody>
                  <a:tcPr/>
                </a:tc>
                <a:tc>
                  <a:txBody>
                    <a:bodyPr/>
                    <a:lstStyle/>
                    <a:p>
                      <a:pPr algn="ctr"/>
                      <a:r>
                        <a:rPr lang="en-US"/>
                        <a:t>WSB</a:t>
                      </a:r>
                    </a:p>
                  </a:txBody>
                  <a:tcPr/>
                </a:tc>
                <a:extLst>
                  <a:ext uri="{0D108BD9-81ED-4DB2-BD59-A6C34878D82A}">
                    <a16:rowId xmlns:a16="http://schemas.microsoft.com/office/drawing/2014/main" val="2341258693"/>
                  </a:ext>
                </a:extLst>
              </a:tr>
              <a:tr h="370840">
                <a:tc>
                  <a:txBody>
                    <a:bodyPr/>
                    <a:lstStyle/>
                    <a:p>
                      <a:r>
                        <a:rPr lang="en-US"/>
                        <a:t>Ownership Information and Questionnaire</a:t>
                      </a:r>
                    </a:p>
                  </a:txBody>
                  <a:tcPr/>
                </a:tc>
                <a:tc>
                  <a:txBody>
                    <a:bodyPr/>
                    <a:lstStyle/>
                    <a:p>
                      <a:pPr algn="ctr"/>
                      <a:r>
                        <a:rPr lang="en-US"/>
                        <a:t>WSC</a:t>
                      </a:r>
                    </a:p>
                  </a:txBody>
                  <a:tcPr/>
                </a:tc>
                <a:extLst>
                  <a:ext uri="{0D108BD9-81ED-4DB2-BD59-A6C34878D82A}">
                    <a16:rowId xmlns:a16="http://schemas.microsoft.com/office/drawing/2014/main" val="1882912421"/>
                  </a:ext>
                </a:extLst>
              </a:tr>
              <a:tr h="370840">
                <a:tc>
                  <a:txBody>
                    <a:bodyPr/>
                    <a:lstStyle/>
                    <a:p>
                      <a:r>
                        <a:rPr lang="en-US"/>
                        <a:t>Mapping of Provider General Ledger to Cost Report</a:t>
                      </a:r>
                    </a:p>
                  </a:txBody>
                  <a:tcPr/>
                </a:tc>
                <a:tc>
                  <a:txBody>
                    <a:bodyPr/>
                    <a:lstStyle/>
                    <a:p>
                      <a:pPr algn="ctr"/>
                      <a:r>
                        <a:rPr lang="en-US"/>
                        <a:t>WSD</a:t>
                      </a:r>
                    </a:p>
                  </a:txBody>
                  <a:tcPr/>
                </a:tc>
                <a:extLst>
                  <a:ext uri="{0D108BD9-81ED-4DB2-BD59-A6C34878D82A}">
                    <a16:rowId xmlns:a16="http://schemas.microsoft.com/office/drawing/2014/main" val="1452543747"/>
                  </a:ext>
                </a:extLst>
              </a:tr>
              <a:tr h="370840">
                <a:tc>
                  <a:txBody>
                    <a:bodyPr/>
                    <a:lstStyle/>
                    <a:p>
                      <a:r>
                        <a:rPr lang="en-US"/>
                        <a:t>Statement of Revenue and Expenses</a:t>
                      </a:r>
                    </a:p>
                  </a:txBody>
                  <a:tcPr/>
                </a:tc>
                <a:tc>
                  <a:txBody>
                    <a:bodyPr/>
                    <a:lstStyle/>
                    <a:p>
                      <a:pPr algn="ctr"/>
                      <a:r>
                        <a:rPr lang="en-US"/>
                        <a:t>WS1</a:t>
                      </a:r>
                    </a:p>
                  </a:txBody>
                  <a:tcPr/>
                </a:tc>
                <a:extLst>
                  <a:ext uri="{0D108BD9-81ED-4DB2-BD59-A6C34878D82A}">
                    <a16:rowId xmlns:a16="http://schemas.microsoft.com/office/drawing/2014/main" val="3531424927"/>
                  </a:ext>
                </a:extLst>
              </a:tr>
              <a:tr h="370840">
                <a:tc>
                  <a:txBody>
                    <a:bodyPr/>
                    <a:lstStyle/>
                    <a:p>
                      <a:r>
                        <a:rPr lang="en-US"/>
                        <a:t>General Reclassifications</a:t>
                      </a:r>
                    </a:p>
                  </a:txBody>
                  <a:tcPr/>
                </a:tc>
                <a:tc>
                  <a:txBody>
                    <a:bodyPr/>
                    <a:lstStyle/>
                    <a:p>
                      <a:pPr algn="ctr"/>
                      <a:r>
                        <a:rPr lang="en-US"/>
                        <a:t>WS1-A</a:t>
                      </a:r>
                    </a:p>
                  </a:txBody>
                  <a:tcPr/>
                </a:tc>
                <a:extLst>
                  <a:ext uri="{0D108BD9-81ED-4DB2-BD59-A6C34878D82A}">
                    <a16:rowId xmlns:a16="http://schemas.microsoft.com/office/drawing/2014/main" val="358272091"/>
                  </a:ext>
                </a:extLst>
              </a:tr>
              <a:tr h="370840">
                <a:tc>
                  <a:txBody>
                    <a:bodyPr/>
                    <a:lstStyle/>
                    <a:p>
                      <a:r>
                        <a:rPr lang="en-US"/>
                        <a:t>Adjustments to Expenses</a:t>
                      </a:r>
                    </a:p>
                  </a:txBody>
                  <a:tcPr/>
                </a:tc>
                <a:tc>
                  <a:txBody>
                    <a:bodyPr/>
                    <a:lstStyle/>
                    <a:p>
                      <a:pPr algn="ctr"/>
                      <a:r>
                        <a:rPr lang="en-US"/>
                        <a:t>WS1-B</a:t>
                      </a:r>
                    </a:p>
                  </a:txBody>
                  <a:tcPr/>
                </a:tc>
                <a:extLst>
                  <a:ext uri="{0D108BD9-81ED-4DB2-BD59-A6C34878D82A}">
                    <a16:rowId xmlns:a16="http://schemas.microsoft.com/office/drawing/2014/main" val="3889016200"/>
                  </a:ext>
                </a:extLst>
              </a:tr>
              <a:tr h="370840">
                <a:tc>
                  <a:txBody>
                    <a:bodyPr/>
                    <a:lstStyle/>
                    <a:p>
                      <a:r>
                        <a:rPr lang="en-US"/>
                        <a:t>Statement of Costs of Services from Related Organizations  </a:t>
                      </a:r>
                    </a:p>
                  </a:txBody>
                  <a:tcPr/>
                </a:tc>
                <a:tc>
                  <a:txBody>
                    <a:bodyPr/>
                    <a:lstStyle/>
                    <a:p>
                      <a:pPr algn="ctr"/>
                      <a:r>
                        <a:rPr lang="en-US"/>
                        <a:t>WS1-C</a:t>
                      </a:r>
                    </a:p>
                  </a:txBody>
                  <a:tcPr/>
                </a:tc>
                <a:extLst>
                  <a:ext uri="{0D108BD9-81ED-4DB2-BD59-A6C34878D82A}">
                    <a16:rowId xmlns:a16="http://schemas.microsoft.com/office/drawing/2014/main" val="3561522918"/>
                  </a:ext>
                </a:extLst>
              </a:tr>
              <a:tr h="370840">
                <a:tc>
                  <a:txBody>
                    <a:bodyPr/>
                    <a:lstStyle/>
                    <a:p>
                      <a:r>
                        <a:rPr lang="en-US"/>
                        <a:t>Statement of Leased Capital Assets</a:t>
                      </a:r>
                    </a:p>
                  </a:txBody>
                  <a:tcPr/>
                </a:tc>
                <a:tc>
                  <a:txBody>
                    <a:bodyPr/>
                    <a:lstStyle/>
                    <a:p>
                      <a:pPr algn="ctr"/>
                      <a:r>
                        <a:rPr lang="en-US"/>
                        <a:t>WS1-D</a:t>
                      </a:r>
                    </a:p>
                  </a:txBody>
                  <a:tcPr/>
                </a:tc>
                <a:extLst>
                  <a:ext uri="{0D108BD9-81ED-4DB2-BD59-A6C34878D82A}">
                    <a16:rowId xmlns:a16="http://schemas.microsoft.com/office/drawing/2014/main" val="536329814"/>
                  </a:ext>
                </a:extLst>
              </a:tr>
              <a:tr h="370840">
                <a:tc>
                  <a:txBody>
                    <a:bodyPr/>
                    <a:lstStyle/>
                    <a:p>
                      <a:r>
                        <a:rPr lang="en-US"/>
                        <a:t>Statement of Salaries and Wages</a:t>
                      </a:r>
                    </a:p>
                  </a:txBody>
                  <a:tcPr/>
                </a:tc>
                <a:tc>
                  <a:txBody>
                    <a:bodyPr/>
                    <a:lstStyle/>
                    <a:p>
                      <a:pPr algn="ctr"/>
                      <a:r>
                        <a:rPr lang="en-US"/>
                        <a:t>WS1-E</a:t>
                      </a:r>
                    </a:p>
                  </a:txBody>
                  <a:tcPr/>
                </a:tc>
                <a:extLst>
                  <a:ext uri="{0D108BD9-81ED-4DB2-BD59-A6C34878D82A}">
                    <a16:rowId xmlns:a16="http://schemas.microsoft.com/office/drawing/2014/main" val="2145475878"/>
                  </a:ext>
                </a:extLst>
              </a:tr>
            </a:tbl>
          </a:graphicData>
        </a:graphic>
      </p:graphicFrame>
      <p:sp>
        <p:nvSpPr>
          <p:cNvPr id="4" name="Title 1">
            <a:extLst>
              <a:ext uri="{FF2B5EF4-FFF2-40B4-BE49-F238E27FC236}">
                <a16:creationId xmlns:a16="http://schemas.microsoft.com/office/drawing/2014/main" id="{46284A96-DF4B-7F8C-E46C-DCBFA9A2BCDD}"/>
              </a:ext>
            </a:extLst>
          </p:cNvPr>
          <p:cNvSpPr txBox="1">
            <a:spLocks/>
          </p:cNvSpPr>
          <p:nvPr/>
        </p:nvSpPr>
        <p:spPr>
          <a:xfrm>
            <a:off x="414128" y="268428"/>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Cost Report Overview</a:t>
            </a:r>
          </a:p>
        </p:txBody>
      </p:sp>
    </p:spTree>
    <p:extLst>
      <p:ext uri="{BB962C8B-B14F-4D97-AF65-F5344CB8AC3E}">
        <p14:creationId xmlns:p14="http://schemas.microsoft.com/office/powerpoint/2010/main" val="560389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5859E4D3-AF0E-4DB1-9489-470C3A4E7B19}"/>
              </a:ext>
            </a:extLst>
          </p:cNvPr>
          <p:cNvGraphicFramePr>
            <a:graphicFrameLocks noGrp="1"/>
          </p:cNvGraphicFramePr>
          <p:nvPr>
            <p:extLst>
              <p:ext uri="{D42A27DB-BD31-4B8C-83A1-F6EECF244321}">
                <p14:modId xmlns:p14="http://schemas.microsoft.com/office/powerpoint/2010/main" val="4196678094"/>
              </p:ext>
            </p:extLst>
          </p:nvPr>
        </p:nvGraphicFramePr>
        <p:xfrm>
          <a:off x="386678" y="1489366"/>
          <a:ext cx="11418643" cy="4777562"/>
        </p:xfrm>
        <a:graphic>
          <a:graphicData uri="http://schemas.openxmlformats.org/drawingml/2006/table">
            <a:tbl>
              <a:tblPr firstRow="1" bandRow="1">
                <a:tableStyleId>{5C22544A-7EE6-4342-B048-85BDC9FD1C3A}</a:tableStyleId>
              </a:tblPr>
              <a:tblGrid>
                <a:gridCol w="8959257">
                  <a:extLst>
                    <a:ext uri="{9D8B030D-6E8A-4147-A177-3AD203B41FA5}">
                      <a16:colId xmlns:a16="http://schemas.microsoft.com/office/drawing/2014/main" val="3554854606"/>
                    </a:ext>
                  </a:extLst>
                </a:gridCol>
                <a:gridCol w="2459386">
                  <a:extLst>
                    <a:ext uri="{9D8B030D-6E8A-4147-A177-3AD203B41FA5}">
                      <a16:colId xmlns:a16="http://schemas.microsoft.com/office/drawing/2014/main" val="3133759331"/>
                    </a:ext>
                  </a:extLst>
                </a:gridCol>
              </a:tblGrid>
              <a:tr h="415642">
                <a:tc>
                  <a:txBody>
                    <a:bodyPr/>
                    <a:lstStyle/>
                    <a:p>
                      <a:r>
                        <a:rPr lang="en-US" sz="2000"/>
                        <a:t>Worksheet Title</a:t>
                      </a:r>
                    </a:p>
                  </a:txBody>
                  <a:tcPr/>
                </a:tc>
                <a:tc>
                  <a:txBody>
                    <a:bodyPr/>
                    <a:lstStyle/>
                    <a:p>
                      <a:pPr algn="ctr"/>
                      <a:r>
                        <a:rPr lang="en-US" sz="2000"/>
                        <a:t>Worksheet Number</a:t>
                      </a:r>
                    </a:p>
                  </a:txBody>
                  <a:tcPr/>
                </a:tc>
                <a:extLst>
                  <a:ext uri="{0D108BD9-81ED-4DB2-BD59-A6C34878D82A}">
                    <a16:rowId xmlns:a16="http://schemas.microsoft.com/office/drawing/2014/main" val="4154986653"/>
                  </a:ext>
                </a:extLst>
              </a:tr>
              <a:tr h="522506">
                <a:tc>
                  <a:txBody>
                    <a:bodyPr/>
                    <a:lstStyle/>
                    <a:p>
                      <a:r>
                        <a:rPr lang="en-US" sz="2000"/>
                        <a:t>Salary Information of Owners, Officers, Administrators and Department Heads</a:t>
                      </a:r>
                    </a:p>
                  </a:txBody>
                  <a:tcPr/>
                </a:tc>
                <a:tc>
                  <a:txBody>
                    <a:bodyPr/>
                    <a:lstStyle/>
                    <a:p>
                      <a:pPr algn="ctr"/>
                      <a:r>
                        <a:rPr lang="en-US" sz="2000"/>
                        <a:t>WS1-E-1</a:t>
                      </a:r>
                    </a:p>
                  </a:txBody>
                  <a:tcPr/>
                </a:tc>
                <a:extLst>
                  <a:ext uri="{0D108BD9-81ED-4DB2-BD59-A6C34878D82A}">
                    <a16:rowId xmlns:a16="http://schemas.microsoft.com/office/drawing/2014/main" val="2341258693"/>
                  </a:ext>
                </a:extLst>
              </a:tr>
              <a:tr h="468086">
                <a:tc>
                  <a:txBody>
                    <a:bodyPr/>
                    <a:lstStyle/>
                    <a:p>
                      <a:r>
                        <a:rPr lang="en-US" sz="2000"/>
                        <a:t>Salary Information of Owners, Administrators, Assistant Administrators and Relatives</a:t>
                      </a:r>
                    </a:p>
                  </a:txBody>
                  <a:tcPr/>
                </a:tc>
                <a:tc>
                  <a:txBody>
                    <a:bodyPr/>
                    <a:lstStyle/>
                    <a:p>
                      <a:pPr algn="ctr"/>
                      <a:r>
                        <a:rPr lang="en-US" sz="2000"/>
                        <a:t>WS1-F</a:t>
                      </a:r>
                    </a:p>
                  </a:txBody>
                  <a:tcPr/>
                </a:tc>
                <a:extLst>
                  <a:ext uri="{0D108BD9-81ED-4DB2-BD59-A6C34878D82A}">
                    <a16:rowId xmlns:a16="http://schemas.microsoft.com/office/drawing/2014/main" val="1882912421"/>
                  </a:ext>
                </a:extLst>
              </a:tr>
              <a:tr h="421416">
                <a:tc>
                  <a:txBody>
                    <a:bodyPr/>
                    <a:lstStyle/>
                    <a:p>
                      <a:r>
                        <a:rPr lang="en-US" sz="2000"/>
                        <a:t>Employee Health &amp; Welfare B/S Reclassifications</a:t>
                      </a:r>
                    </a:p>
                  </a:txBody>
                  <a:tcPr/>
                </a:tc>
                <a:tc>
                  <a:txBody>
                    <a:bodyPr/>
                    <a:lstStyle/>
                    <a:p>
                      <a:pPr algn="ctr"/>
                      <a:r>
                        <a:rPr lang="en-US" sz="2000"/>
                        <a:t>WS1-G</a:t>
                      </a:r>
                    </a:p>
                  </a:txBody>
                  <a:tcPr/>
                </a:tc>
                <a:extLst>
                  <a:ext uri="{0D108BD9-81ED-4DB2-BD59-A6C34878D82A}">
                    <a16:rowId xmlns:a16="http://schemas.microsoft.com/office/drawing/2014/main" val="1452543747"/>
                  </a:ext>
                </a:extLst>
              </a:tr>
              <a:tr h="421416">
                <a:tc>
                  <a:txBody>
                    <a:bodyPr/>
                    <a:lstStyle/>
                    <a:p>
                      <a:r>
                        <a:rPr lang="en-US" sz="2000"/>
                        <a:t>Cost Allocation – Statistical Basis</a:t>
                      </a:r>
                    </a:p>
                  </a:txBody>
                  <a:tcPr/>
                </a:tc>
                <a:tc>
                  <a:txBody>
                    <a:bodyPr/>
                    <a:lstStyle/>
                    <a:p>
                      <a:pPr algn="ctr"/>
                      <a:r>
                        <a:rPr lang="en-US" sz="2000"/>
                        <a:t>WS2</a:t>
                      </a:r>
                    </a:p>
                  </a:txBody>
                  <a:tcPr/>
                </a:tc>
                <a:extLst>
                  <a:ext uri="{0D108BD9-81ED-4DB2-BD59-A6C34878D82A}">
                    <a16:rowId xmlns:a16="http://schemas.microsoft.com/office/drawing/2014/main" val="3531424927"/>
                  </a:ext>
                </a:extLst>
              </a:tr>
              <a:tr h="421416">
                <a:tc>
                  <a:txBody>
                    <a:bodyPr/>
                    <a:lstStyle/>
                    <a:p>
                      <a:r>
                        <a:rPr lang="en-US" sz="2000"/>
                        <a:t>Cost Allocation – General Service Costs </a:t>
                      </a:r>
                    </a:p>
                  </a:txBody>
                  <a:tcPr/>
                </a:tc>
                <a:tc>
                  <a:txBody>
                    <a:bodyPr/>
                    <a:lstStyle/>
                    <a:p>
                      <a:pPr algn="ctr"/>
                      <a:r>
                        <a:rPr lang="en-US" sz="2000"/>
                        <a:t>WS2-A</a:t>
                      </a:r>
                    </a:p>
                  </a:txBody>
                  <a:tcPr/>
                </a:tc>
                <a:extLst>
                  <a:ext uri="{0D108BD9-81ED-4DB2-BD59-A6C34878D82A}">
                    <a16:rowId xmlns:a16="http://schemas.microsoft.com/office/drawing/2014/main" val="358272091"/>
                  </a:ext>
                </a:extLst>
              </a:tr>
              <a:tr h="421416">
                <a:tc>
                  <a:txBody>
                    <a:bodyPr/>
                    <a:lstStyle/>
                    <a:p>
                      <a:r>
                        <a:rPr lang="en-US" sz="2000"/>
                        <a:t>Cost Allocation – General Service Costs excluding Depreciation</a:t>
                      </a:r>
                    </a:p>
                  </a:txBody>
                  <a:tcPr/>
                </a:tc>
                <a:tc>
                  <a:txBody>
                    <a:bodyPr/>
                    <a:lstStyle/>
                    <a:p>
                      <a:pPr algn="ctr"/>
                      <a:r>
                        <a:rPr lang="en-US" sz="2000"/>
                        <a:t>WS2-B</a:t>
                      </a:r>
                    </a:p>
                  </a:txBody>
                  <a:tcPr/>
                </a:tc>
                <a:extLst>
                  <a:ext uri="{0D108BD9-81ED-4DB2-BD59-A6C34878D82A}">
                    <a16:rowId xmlns:a16="http://schemas.microsoft.com/office/drawing/2014/main" val="3889016200"/>
                  </a:ext>
                </a:extLst>
              </a:tr>
              <a:tr h="421416">
                <a:tc>
                  <a:txBody>
                    <a:bodyPr/>
                    <a:lstStyle/>
                    <a:p>
                      <a:r>
                        <a:rPr lang="en-US" sz="2000"/>
                        <a:t>Computation of Inpatient Base Costs</a:t>
                      </a:r>
                    </a:p>
                  </a:txBody>
                  <a:tcPr/>
                </a:tc>
                <a:tc>
                  <a:txBody>
                    <a:bodyPr/>
                    <a:lstStyle/>
                    <a:p>
                      <a:pPr algn="ctr"/>
                      <a:r>
                        <a:rPr lang="en-US" sz="2000"/>
                        <a:t>WS2-C</a:t>
                      </a:r>
                    </a:p>
                  </a:txBody>
                  <a:tcPr/>
                </a:tc>
                <a:extLst>
                  <a:ext uri="{0D108BD9-81ED-4DB2-BD59-A6C34878D82A}">
                    <a16:rowId xmlns:a16="http://schemas.microsoft.com/office/drawing/2014/main" val="3561522918"/>
                  </a:ext>
                </a:extLst>
              </a:tr>
              <a:tr h="421416">
                <a:tc>
                  <a:txBody>
                    <a:bodyPr/>
                    <a:lstStyle/>
                    <a:p>
                      <a:r>
                        <a:rPr lang="en-US" sz="2000"/>
                        <a:t>Computation of Inpatient Base Costs excluding Depreciation</a:t>
                      </a:r>
                    </a:p>
                  </a:txBody>
                  <a:tcPr/>
                </a:tc>
                <a:tc>
                  <a:txBody>
                    <a:bodyPr/>
                    <a:lstStyle/>
                    <a:p>
                      <a:pPr algn="ctr"/>
                      <a:r>
                        <a:rPr lang="en-US" sz="2000"/>
                        <a:t>WS2-D</a:t>
                      </a:r>
                    </a:p>
                  </a:txBody>
                  <a:tcPr/>
                </a:tc>
                <a:extLst>
                  <a:ext uri="{0D108BD9-81ED-4DB2-BD59-A6C34878D82A}">
                    <a16:rowId xmlns:a16="http://schemas.microsoft.com/office/drawing/2014/main" val="1441189626"/>
                  </a:ext>
                </a:extLst>
              </a:tr>
              <a:tr h="421416">
                <a:tc>
                  <a:txBody>
                    <a:bodyPr/>
                    <a:lstStyle/>
                    <a:p>
                      <a:r>
                        <a:rPr lang="en-US" sz="2000"/>
                        <a:t>Computation of Plant Cost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t>WS2-E</a:t>
                      </a:r>
                    </a:p>
                  </a:txBody>
                  <a:tcPr/>
                </a:tc>
                <a:extLst>
                  <a:ext uri="{0D108BD9-81ED-4DB2-BD59-A6C34878D82A}">
                    <a16:rowId xmlns:a16="http://schemas.microsoft.com/office/drawing/2014/main" val="3880749819"/>
                  </a:ext>
                </a:extLst>
              </a:tr>
              <a:tr h="421416">
                <a:tc>
                  <a:txBody>
                    <a:bodyPr/>
                    <a:lstStyle/>
                    <a:p>
                      <a:r>
                        <a:rPr lang="en-US" sz="2000"/>
                        <a:t>Computation of Plant Cost excluding Depreciation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a:t>WS2-F</a:t>
                      </a:r>
                    </a:p>
                  </a:txBody>
                  <a:tcPr/>
                </a:tc>
                <a:extLst>
                  <a:ext uri="{0D108BD9-81ED-4DB2-BD59-A6C34878D82A}">
                    <a16:rowId xmlns:a16="http://schemas.microsoft.com/office/drawing/2014/main" val="325411972"/>
                  </a:ext>
                </a:extLst>
              </a:tr>
            </a:tbl>
          </a:graphicData>
        </a:graphic>
      </p:graphicFrame>
      <p:sp>
        <p:nvSpPr>
          <p:cNvPr id="3" name="Title 1">
            <a:extLst>
              <a:ext uri="{FF2B5EF4-FFF2-40B4-BE49-F238E27FC236}">
                <a16:creationId xmlns:a16="http://schemas.microsoft.com/office/drawing/2014/main" id="{6B2525B2-BD3A-D53C-51AA-FF5785AB1037}"/>
              </a:ext>
            </a:extLst>
          </p:cNvPr>
          <p:cNvSpPr txBox="1">
            <a:spLocks/>
          </p:cNvSpPr>
          <p:nvPr/>
        </p:nvSpPr>
        <p:spPr>
          <a:xfrm>
            <a:off x="414128" y="268428"/>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Cost Report Overview</a:t>
            </a:r>
          </a:p>
        </p:txBody>
      </p:sp>
    </p:spTree>
    <p:extLst>
      <p:ext uri="{BB962C8B-B14F-4D97-AF65-F5344CB8AC3E}">
        <p14:creationId xmlns:p14="http://schemas.microsoft.com/office/powerpoint/2010/main" val="3468784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5859E4D3-AF0E-4DB1-9489-470C3A4E7B19}"/>
              </a:ext>
            </a:extLst>
          </p:cNvPr>
          <p:cNvGraphicFramePr>
            <a:graphicFrameLocks noGrp="1"/>
          </p:cNvGraphicFramePr>
          <p:nvPr/>
        </p:nvGraphicFramePr>
        <p:xfrm>
          <a:off x="682140" y="1298047"/>
          <a:ext cx="10827719" cy="4937760"/>
        </p:xfrm>
        <a:graphic>
          <a:graphicData uri="http://schemas.openxmlformats.org/drawingml/2006/table">
            <a:tbl>
              <a:tblPr firstRow="1" bandRow="1">
                <a:tableStyleId>{5C22544A-7EE6-4342-B048-85BDC9FD1C3A}</a:tableStyleId>
              </a:tblPr>
              <a:tblGrid>
                <a:gridCol w="8531780">
                  <a:extLst>
                    <a:ext uri="{9D8B030D-6E8A-4147-A177-3AD203B41FA5}">
                      <a16:colId xmlns:a16="http://schemas.microsoft.com/office/drawing/2014/main" val="3554854606"/>
                    </a:ext>
                  </a:extLst>
                </a:gridCol>
                <a:gridCol w="2295939">
                  <a:extLst>
                    <a:ext uri="{9D8B030D-6E8A-4147-A177-3AD203B41FA5}">
                      <a16:colId xmlns:a16="http://schemas.microsoft.com/office/drawing/2014/main" val="3133759331"/>
                    </a:ext>
                  </a:extLst>
                </a:gridCol>
              </a:tblGrid>
              <a:tr h="355875">
                <a:tc>
                  <a:txBody>
                    <a:bodyPr/>
                    <a:lstStyle/>
                    <a:p>
                      <a:r>
                        <a:rPr lang="en-US"/>
                        <a:t>Worksheet Title</a:t>
                      </a:r>
                    </a:p>
                  </a:txBody>
                  <a:tcPr/>
                </a:tc>
                <a:tc>
                  <a:txBody>
                    <a:bodyPr/>
                    <a:lstStyle/>
                    <a:p>
                      <a:pPr algn="ctr"/>
                      <a:r>
                        <a:rPr lang="en-US"/>
                        <a:t>Worksheet Number</a:t>
                      </a:r>
                    </a:p>
                  </a:txBody>
                  <a:tcPr/>
                </a:tc>
                <a:extLst>
                  <a:ext uri="{0D108BD9-81ED-4DB2-BD59-A6C34878D82A}">
                    <a16:rowId xmlns:a16="http://schemas.microsoft.com/office/drawing/2014/main" val="4154986653"/>
                  </a:ext>
                </a:extLst>
              </a:tr>
              <a:tr h="622781">
                <a:tc>
                  <a:txBody>
                    <a:bodyPr/>
                    <a:lstStyle/>
                    <a:p>
                      <a:r>
                        <a:rPr lang="en-US"/>
                        <a:t>Determination of Support Costs, Per Patient Day Costs, and </a:t>
                      </a:r>
                    </a:p>
                    <a:p>
                      <a:r>
                        <a:rPr lang="en-US"/>
                        <a:t>Support/Base Cost Ratio</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WS2-G</a:t>
                      </a:r>
                    </a:p>
                  </a:txBody>
                  <a:tcPr/>
                </a:tc>
                <a:extLst>
                  <a:ext uri="{0D108BD9-81ED-4DB2-BD59-A6C34878D82A}">
                    <a16:rowId xmlns:a16="http://schemas.microsoft.com/office/drawing/2014/main" val="2341258693"/>
                  </a:ext>
                </a:extLst>
              </a:tr>
              <a:tr h="622781">
                <a:tc>
                  <a:txBody>
                    <a:bodyPr/>
                    <a:lstStyle/>
                    <a:p>
                      <a:r>
                        <a:rPr lang="en-US"/>
                        <a:t>Determination of Support Costs, Per Patient Day Costs, and </a:t>
                      </a:r>
                    </a:p>
                    <a:p>
                      <a:r>
                        <a:rPr lang="en-US"/>
                        <a:t>Support/Base Cost Ratio excluding Depreciation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WS2-H</a:t>
                      </a:r>
                    </a:p>
                  </a:txBody>
                  <a:tcPr/>
                </a:tc>
                <a:extLst>
                  <a:ext uri="{0D108BD9-81ED-4DB2-BD59-A6C34878D82A}">
                    <a16:rowId xmlns:a16="http://schemas.microsoft.com/office/drawing/2014/main" val="1882912421"/>
                  </a:ext>
                </a:extLst>
              </a:tr>
              <a:tr h="360818">
                <a:tc>
                  <a:txBody>
                    <a:bodyPr/>
                    <a:lstStyle/>
                    <a:p>
                      <a:r>
                        <a:rPr lang="en-US"/>
                        <a:t>Statement of Capital Asset Values</a:t>
                      </a:r>
                    </a:p>
                  </a:txBody>
                  <a:tcPr/>
                </a:tc>
                <a:tc>
                  <a:txBody>
                    <a:bodyPr/>
                    <a:lstStyle/>
                    <a:p>
                      <a:pPr algn="ctr"/>
                      <a:r>
                        <a:rPr lang="en-US"/>
                        <a:t>WS3</a:t>
                      </a:r>
                    </a:p>
                  </a:txBody>
                  <a:tcPr/>
                </a:tc>
                <a:extLst>
                  <a:ext uri="{0D108BD9-81ED-4DB2-BD59-A6C34878D82A}">
                    <a16:rowId xmlns:a16="http://schemas.microsoft.com/office/drawing/2014/main" val="1452543747"/>
                  </a:ext>
                </a:extLst>
              </a:tr>
              <a:tr h="3608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Statement of Capital Asset Values – Lessor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WS3-LESSOR</a:t>
                      </a:r>
                    </a:p>
                  </a:txBody>
                  <a:tcPr/>
                </a:tc>
                <a:extLst>
                  <a:ext uri="{0D108BD9-81ED-4DB2-BD59-A6C34878D82A}">
                    <a16:rowId xmlns:a16="http://schemas.microsoft.com/office/drawing/2014/main" val="3531424927"/>
                  </a:ext>
                </a:extLst>
              </a:tr>
              <a:tr h="360818">
                <a:tc>
                  <a:txBody>
                    <a:bodyPr/>
                    <a:lstStyle/>
                    <a:p>
                      <a:r>
                        <a:rPr lang="en-US"/>
                        <a:t>Statement of Directly Identified Asset Values</a:t>
                      </a:r>
                    </a:p>
                  </a:txBody>
                  <a:tcPr/>
                </a:tc>
                <a:tc>
                  <a:txBody>
                    <a:bodyPr/>
                    <a:lstStyle/>
                    <a:p>
                      <a:pPr algn="ctr"/>
                      <a:r>
                        <a:rPr lang="en-US"/>
                        <a:t>WS3-A</a:t>
                      </a:r>
                    </a:p>
                  </a:txBody>
                  <a:tcPr/>
                </a:tc>
                <a:extLst>
                  <a:ext uri="{0D108BD9-81ED-4DB2-BD59-A6C34878D82A}">
                    <a16:rowId xmlns:a16="http://schemas.microsoft.com/office/drawing/2014/main" val="358272091"/>
                  </a:ext>
                </a:extLst>
              </a:tr>
              <a:tr h="360818">
                <a:tc>
                  <a:txBody>
                    <a:bodyPr/>
                    <a:lstStyle/>
                    <a:p>
                      <a:r>
                        <a:rPr lang="en-US"/>
                        <a:t>Allocation of Capital Asset Values &amp; Determination of Relative Percentages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WS3-B</a:t>
                      </a:r>
                    </a:p>
                  </a:txBody>
                  <a:tcPr/>
                </a:tc>
                <a:extLst>
                  <a:ext uri="{0D108BD9-81ED-4DB2-BD59-A6C34878D82A}">
                    <a16:rowId xmlns:a16="http://schemas.microsoft.com/office/drawing/2014/main" val="3889016200"/>
                  </a:ext>
                </a:extLst>
              </a:tr>
              <a:tr h="360818">
                <a:tc>
                  <a:txBody>
                    <a:bodyPr/>
                    <a:lstStyle/>
                    <a:p>
                      <a:r>
                        <a:rPr lang="en-US"/>
                        <a:t>Apportionment of Ancillary Services to Health Care Programs</a:t>
                      </a:r>
                    </a:p>
                  </a:txBody>
                  <a:tcPr/>
                </a:tc>
                <a:tc>
                  <a:txBody>
                    <a:bodyPr/>
                    <a:lstStyle/>
                    <a:p>
                      <a:pPr algn="ctr"/>
                      <a:r>
                        <a:rPr lang="en-US"/>
                        <a:t>WS4</a:t>
                      </a:r>
                    </a:p>
                  </a:txBody>
                  <a:tcPr/>
                </a:tc>
                <a:extLst>
                  <a:ext uri="{0D108BD9-81ED-4DB2-BD59-A6C34878D82A}">
                    <a16:rowId xmlns:a16="http://schemas.microsoft.com/office/drawing/2014/main" val="3561522918"/>
                  </a:ext>
                </a:extLst>
              </a:tr>
              <a:tr h="360818">
                <a:tc>
                  <a:txBody>
                    <a:bodyPr/>
                    <a:lstStyle/>
                    <a:p>
                      <a:r>
                        <a:rPr lang="en-US"/>
                        <a:t>Balance Sheet</a:t>
                      </a:r>
                    </a:p>
                  </a:txBody>
                  <a:tcPr/>
                </a:tc>
                <a:tc>
                  <a:txBody>
                    <a:bodyPr/>
                    <a:lstStyle/>
                    <a:p>
                      <a:pPr algn="ctr"/>
                      <a:r>
                        <a:rPr lang="en-US"/>
                        <a:t>WS5</a:t>
                      </a:r>
                    </a:p>
                  </a:txBody>
                  <a:tcPr/>
                </a:tc>
                <a:extLst>
                  <a:ext uri="{0D108BD9-81ED-4DB2-BD59-A6C34878D82A}">
                    <a16:rowId xmlns:a16="http://schemas.microsoft.com/office/drawing/2014/main" val="1441189626"/>
                  </a:ext>
                </a:extLst>
              </a:tr>
              <a:tr h="360818">
                <a:tc>
                  <a:txBody>
                    <a:bodyPr/>
                    <a:lstStyle/>
                    <a:p>
                      <a:r>
                        <a:rPr lang="en-US"/>
                        <a:t>Determination of Average Borrowings Balance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WS6</a:t>
                      </a:r>
                    </a:p>
                  </a:txBody>
                  <a:tcPr/>
                </a:tc>
                <a:extLst>
                  <a:ext uri="{0D108BD9-81ED-4DB2-BD59-A6C34878D82A}">
                    <a16:rowId xmlns:a16="http://schemas.microsoft.com/office/drawing/2014/main" val="3880749819"/>
                  </a:ext>
                </a:extLst>
              </a:tr>
              <a:tr h="360818">
                <a:tc>
                  <a:txBody>
                    <a:bodyPr/>
                    <a:lstStyle/>
                    <a:p>
                      <a:r>
                        <a:rPr lang="en-US"/>
                        <a:t>Wage Cost Reporting Summary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WS7</a:t>
                      </a:r>
                    </a:p>
                  </a:txBody>
                  <a:tcPr/>
                </a:tc>
                <a:extLst>
                  <a:ext uri="{0D108BD9-81ED-4DB2-BD59-A6C34878D82A}">
                    <a16:rowId xmlns:a16="http://schemas.microsoft.com/office/drawing/2014/main" val="325411972"/>
                  </a:ext>
                </a:extLst>
              </a:tr>
              <a:tr h="360818">
                <a:tc>
                  <a:txBody>
                    <a:bodyPr/>
                    <a:lstStyle/>
                    <a:p>
                      <a:r>
                        <a:rPr lang="en-US"/>
                        <a:t>Nurse Aide Training and Testing Program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WS8</a:t>
                      </a:r>
                    </a:p>
                  </a:txBody>
                  <a:tcPr/>
                </a:tc>
                <a:extLst>
                  <a:ext uri="{0D108BD9-81ED-4DB2-BD59-A6C34878D82A}">
                    <a16:rowId xmlns:a16="http://schemas.microsoft.com/office/drawing/2014/main" val="190481493"/>
                  </a:ext>
                </a:extLst>
              </a:tr>
            </a:tbl>
          </a:graphicData>
        </a:graphic>
      </p:graphicFrame>
      <p:sp>
        <p:nvSpPr>
          <p:cNvPr id="3" name="Title 1">
            <a:extLst>
              <a:ext uri="{FF2B5EF4-FFF2-40B4-BE49-F238E27FC236}">
                <a16:creationId xmlns:a16="http://schemas.microsoft.com/office/drawing/2014/main" id="{DEFE2EC8-A88D-35D2-789C-221E30E3FC12}"/>
              </a:ext>
            </a:extLst>
          </p:cNvPr>
          <p:cNvSpPr txBox="1">
            <a:spLocks/>
          </p:cNvSpPr>
          <p:nvPr/>
        </p:nvSpPr>
        <p:spPr>
          <a:xfrm>
            <a:off x="414128" y="268428"/>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Cost Report Overview</a:t>
            </a:r>
          </a:p>
        </p:txBody>
      </p:sp>
    </p:spTree>
    <p:extLst>
      <p:ext uri="{BB962C8B-B14F-4D97-AF65-F5344CB8AC3E}">
        <p14:creationId xmlns:p14="http://schemas.microsoft.com/office/powerpoint/2010/main" val="1847104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6C92F-C1D9-4A00-BD44-C0B157656675}"/>
              </a:ext>
            </a:extLst>
          </p:cNvPr>
          <p:cNvSpPr>
            <a:spLocks noGrp="1"/>
          </p:cNvSpPr>
          <p:nvPr>
            <p:ph idx="1"/>
          </p:nvPr>
        </p:nvSpPr>
        <p:spPr>
          <a:xfrm>
            <a:off x="22718" y="1512386"/>
            <a:ext cx="12169282" cy="5496339"/>
          </a:xfrm>
        </p:spPr>
        <p:txBody>
          <a:bodyPr vert="horz" lIns="91440" tIns="45720" rIns="91440" bIns="45720" rtlCol="0" anchor="t">
            <a:normAutofit/>
          </a:bodyPr>
          <a:lstStyle/>
          <a:p>
            <a:pPr marL="569595"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a:cs typeface="Arial"/>
              </a:rPr>
              <a:t>Standardized Electronic Cost Report data in accordance with specified formatting and software.</a:t>
            </a:r>
          </a:p>
          <a:p>
            <a:pPr marL="569595"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a:cs typeface="Arial"/>
              </a:rPr>
              <a:t>Signed Certification Statement (Worksheet A) by an authorized representative of your nursing facility.</a:t>
            </a:r>
          </a:p>
          <a:p>
            <a:pPr marL="569595"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a:cs typeface="Arial"/>
              </a:rPr>
              <a:t>A copy of the nursing facility's detailed general ledger including invoice number and</a:t>
            </a:r>
            <a:r>
              <a:rPr lang="en-US" sz="3200">
                <a:solidFill>
                  <a:srgbClr val="000000"/>
                </a:solidFill>
                <a:latin typeface="Arial"/>
                <a:cs typeface="Arial"/>
              </a:rPr>
              <a:t> expense description </a:t>
            </a:r>
            <a:r>
              <a:rPr lang="en-US" sz="3200" b="0" i="0" u="none" strike="noStrike" baseline="0">
                <a:solidFill>
                  <a:srgbClr val="000000"/>
                </a:solidFill>
                <a:latin typeface="Arial"/>
                <a:cs typeface="Arial"/>
              </a:rPr>
              <a:t>(no grouping or summary) </a:t>
            </a:r>
            <a:r>
              <a:rPr lang="en-US" sz="3200">
                <a:latin typeface="Arial"/>
                <a:cs typeface="Arial"/>
              </a:rPr>
              <a:t>&amp; complete trial balance of revenues &amp; expenses. (EXCEL)</a:t>
            </a:r>
          </a:p>
          <a:p>
            <a:pPr marL="569595"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a:cs typeface="Arial"/>
              </a:rPr>
              <a:t>Supporting documentation for Worksheet 1-A &amp; Worksheet 1-B</a:t>
            </a:r>
          </a:p>
          <a:p>
            <a:pPr lvl="2">
              <a:lnSpc>
                <a:spcPct val="110000"/>
              </a:lnSpc>
            </a:pPr>
            <a:endParaRPr lang="en-US" sz="1500"/>
          </a:p>
        </p:txBody>
      </p:sp>
      <p:sp>
        <p:nvSpPr>
          <p:cNvPr id="4" name="Title 1">
            <a:extLst>
              <a:ext uri="{FF2B5EF4-FFF2-40B4-BE49-F238E27FC236}">
                <a16:creationId xmlns:a16="http://schemas.microsoft.com/office/drawing/2014/main" id="{6180D3EB-2524-2161-E6B5-EC47713B012D}"/>
              </a:ext>
            </a:extLst>
          </p:cNvPr>
          <p:cNvSpPr txBox="1">
            <a:spLocks/>
          </p:cNvSpPr>
          <p:nvPr/>
        </p:nvSpPr>
        <p:spPr>
          <a:xfrm>
            <a:off x="152871" y="208137"/>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Acceptable Cost Report Requirements</a:t>
            </a:r>
          </a:p>
        </p:txBody>
      </p:sp>
    </p:spTree>
    <p:extLst>
      <p:ext uri="{BB962C8B-B14F-4D97-AF65-F5344CB8AC3E}">
        <p14:creationId xmlns:p14="http://schemas.microsoft.com/office/powerpoint/2010/main" val="976155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6C92F-C1D9-4A00-BD44-C0B157656675}"/>
              </a:ext>
            </a:extLst>
          </p:cNvPr>
          <p:cNvSpPr>
            <a:spLocks noGrp="1"/>
          </p:cNvSpPr>
          <p:nvPr>
            <p:ph idx="1"/>
          </p:nvPr>
        </p:nvSpPr>
        <p:spPr>
          <a:xfrm>
            <a:off x="22718" y="1512386"/>
            <a:ext cx="12169282" cy="5496339"/>
          </a:xfrm>
        </p:spPr>
        <p:txBody>
          <a:bodyPr>
            <a:normAutofit fontScale="70000" lnSpcReduction="20000"/>
          </a:bodyPr>
          <a:lstStyle/>
          <a:p>
            <a:pPr marL="112713" lvl="2" indent="0">
              <a:lnSpc>
                <a:spcPct val="110000"/>
              </a:lnSpc>
              <a:buNone/>
            </a:pPr>
            <a:r>
              <a:rPr lang="en-US" sz="3200">
                <a:latin typeface="Arial" panose="020B0604020202020204" pitchFamily="34" charset="0"/>
              </a:rPr>
              <a:t>A completed cost report submission checklist including:</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File transfer electronic cost report text file.</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File transfer copy of Worksheet A, signed by facility representative.  The Worksheet A must agree with submitted electronic cost report file.</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Facility’s Detail General Ledger (not a grouping or summary sheet).  NOTE:  submission of the Detail General Ledger as an electronic file (EXCEL software) is preferred.</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Facility’s Trial Balance (not a grouping or summary sheet) and </a:t>
            </a:r>
            <a:r>
              <a:rPr lang="en-US" sz="3200" b="1" u="sng">
                <a:latin typeface="Arial" panose="020B0604020202020204" pitchFamily="34" charset="0"/>
              </a:rPr>
              <a:t>a crosswalk </a:t>
            </a:r>
            <a:r>
              <a:rPr lang="en-US" sz="3200">
                <a:latin typeface="Arial" panose="020B0604020202020204" pitchFamily="34" charset="0"/>
              </a:rPr>
              <a:t>to Worksheet 1 of the cost report.</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Worksheet B, when the calculation of inpatient days is not the number of routine care beds on the first day of the cost reporting period times the number of days in the cost reporting period, the inpatient day calculation is being provided.  NOTE:  submission of the calculation as an electronic file (in WORD or EXCEL software) is preferred.</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Worksheet 2, explanation of any changes in statistics (in either the total or individual cost centers) from prior year.  </a:t>
            </a:r>
            <a:r>
              <a:rPr lang="en-US" sz="3200" i="1" u="sng">
                <a:latin typeface="Arial" panose="020B0604020202020204" pitchFamily="34" charset="0"/>
              </a:rPr>
              <a:t>Changes in the statistical basis from prior reporting periods requires prior approval from the Department</a:t>
            </a:r>
            <a:r>
              <a:rPr lang="en-US" sz="3200">
                <a:latin typeface="Arial" panose="020B0604020202020204" pitchFamily="34" charset="0"/>
              </a:rPr>
              <a:t>.</a:t>
            </a:r>
          </a:p>
          <a:p>
            <a:pPr lvl="2">
              <a:lnSpc>
                <a:spcPct val="110000"/>
              </a:lnSpc>
            </a:pPr>
            <a:endParaRPr lang="en-US" sz="1500"/>
          </a:p>
        </p:txBody>
      </p:sp>
      <p:sp>
        <p:nvSpPr>
          <p:cNvPr id="4" name="Title 1">
            <a:extLst>
              <a:ext uri="{FF2B5EF4-FFF2-40B4-BE49-F238E27FC236}">
                <a16:creationId xmlns:a16="http://schemas.microsoft.com/office/drawing/2014/main" id="{6180D3EB-2524-2161-E6B5-EC47713B012D}"/>
              </a:ext>
            </a:extLst>
          </p:cNvPr>
          <p:cNvSpPr txBox="1">
            <a:spLocks/>
          </p:cNvSpPr>
          <p:nvPr/>
        </p:nvSpPr>
        <p:spPr>
          <a:xfrm>
            <a:off x="152871" y="208137"/>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Acceptable Cost Report Requirements</a:t>
            </a:r>
          </a:p>
        </p:txBody>
      </p:sp>
    </p:spTree>
    <p:extLst>
      <p:ext uri="{BB962C8B-B14F-4D97-AF65-F5344CB8AC3E}">
        <p14:creationId xmlns:p14="http://schemas.microsoft.com/office/powerpoint/2010/main" val="27602092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A6C92F-C1D9-4A00-BD44-C0B157656675}"/>
              </a:ext>
            </a:extLst>
          </p:cNvPr>
          <p:cNvSpPr>
            <a:spLocks noGrp="1"/>
          </p:cNvSpPr>
          <p:nvPr>
            <p:ph idx="1"/>
          </p:nvPr>
        </p:nvSpPr>
        <p:spPr>
          <a:xfrm>
            <a:off x="22718" y="1512387"/>
            <a:ext cx="12169282" cy="5496339"/>
          </a:xfrm>
        </p:spPr>
        <p:txBody>
          <a:bodyPr>
            <a:normAutofit fontScale="70000" lnSpcReduction="20000"/>
          </a:bodyPr>
          <a:lstStyle/>
          <a:p>
            <a:pPr marL="112713" lvl="2" indent="0">
              <a:lnSpc>
                <a:spcPct val="110000"/>
              </a:lnSpc>
              <a:buNone/>
            </a:pPr>
            <a:r>
              <a:rPr lang="en-US" sz="3200">
                <a:latin typeface="Arial" panose="020B0604020202020204" pitchFamily="34" charset="0"/>
              </a:rPr>
              <a:t>A completed cost report submission checklist including:</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Worksheet 3 and/or Worksheet 3 – Lessor, explanation of differences between the prior periods ending asset cost balance and the current period’s beginning asset cost balance, when a change in ownership has not occurred.  An asset balances carry forward schedule.</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Copy of facility’s financial statements, when not completing Worksheet 5 (applicable to Medical Care Facilities and Hospital Long Term Care Units only).</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Worksheet 6, explanation of differences between the prior period’s loan(s) ending balance and the current period’s beginning loan(s) balance, when a change in ownership has not occurred.</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Michigan Electronic Home Office Statement (form MSA 1578), if applicable</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Management Services – if not supported by Home Office Cost Report, documentation which includes the name of the management services organization and the monthly management charges should be submitted.</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Time Study documentation for position(s) that split time between cost centers, if applicable.</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latin typeface="Arial" panose="020B0604020202020204" pitchFamily="34" charset="0"/>
              </a:rPr>
              <a:t>Explanations for validation warnings, if applicable.</a:t>
            </a:r>
          </a:p>
          <a:p>
            <a:pPr lvl="2">
              <a:lnSpc>
                <a:spcPct val="110000"/>
              </a:lnSpc>
            </a:pPr>
            <a:endParaRPr lang="en-US" sz="1500"/>
          </a:p>
        </p:txBody>
      </p:sp>
      <p:sp>
        <p:nvSpPr>
          <p:cNvPr id="4" name="Title 1">
            <a:extLst>
              <a:ext uri="{FF2B5EF4-FFF2-40B4-BE49-F238E27FC236}">
                <a16:creationId xmlns:a16="http://schemas.microsoft.com/office/drawing/2014/main" id="{6180D3EB-2524-2161-E6B5-EC47713B012D}"/>
              </a:ext>
            </a:extLst>
          </p:cNvPr>
          <p:cNvSpPr txBox="1">
            <a:spLocks/>
          </p:cNvSpPr>
          <p:nvPr/>
        </p:nvSpPr>
        <p:spPr>
          <a:xfrm>
            <a:off x="152871" y="208137"/>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Acceptable Cost Report Requirements</a:t>
            </a:r>
          </a:p>
        </p:txBody>
      </p:sp>
    </p:spTree>
    <p:extLst>
      <p:ext uri="{BB962C8B-B14F-4D97-AF65-F5344CB8AC3E}">
        <p14:creationId xmlns:p14="http://schemas.microsoft.com/office/powerpoint/2010/main" val="3747290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815A-1515-90EA-F847-521A5F830CB9}"/>
              </a:ext>
            </a:extLst>
          </p:cNvPr>
          <p:cNvSpPr>
            <a:spLocks noGrp="1"/>
          </p:cNvSpPr>
          <p:nvPr>
            <p:ph type="title"/>
          </p:nvPr>
        </p:nvSpPr>
        <p:spPr/>
        <p:txBody>
          <a:bodyPr/>
          <a:lstStyle/>
          <a:p>
            <a:r>
              <a:rPr lang="en-US"/>
              <a:t>Special Reporting Considerations</a:t>
            </a:r>
          </a:p>
        </p:txBody>
      </p:sp>
    </p:spTree>
    <p:custDataLst>
      <p:tags r:id="rId1"/>
    </p:custDataLst>
    <p:extLst>
      <p:ext uri="{BB962C8B-B14F-4D97-AF65-F5344CB8AC3E}">
        <p14:creationId xmlns:p14="http://schemas.microsoft.com/office/powerpoint/2010/main" val="86444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39085F-CAC9-47DA-A873-62D2386DF230}"/>
              </a:ext>
            </a:extLst>
          </p:cNvPr>
          <p:cNvPicPr>
            <a:picLocks noChangeAspect="1"/>
          </p:cNvPicPr>
          <p:nvPr/>
        </p:nvPicPr>
        <p:blipFill rotWithShape="1">
          <a:blip r:embed="rId3">
            <a:duotone>
              <a:schemeClr val="bg2">
                <a:shade val="45000"/>
                <a:satMod val="135000"/>
              </a:schemeClr>
              <a:prstClr val="white"/>
            </a:duotone>
            <a:alphaModFix amt="50000"/>
          </a:blip>
          <a:srcRect l="11953" r="13382" b="-1"/>
          <a:stretch/>
        </p:blipFill>
        <p:spPr>
          <a:xfrm>
            <a:off x="305" y="1350334"/>
            <a:ext cx="12191695" cy="5507665"/>
          </a:xfrm>
          <a:prstGeom prst="rect">
            <a:avLst/>
          </a:prstGeom>
        </p:spPr>
      </p:pic>
      <p:sp>
        <p:nvSpPr>
          <p:cNvPr id="7" name="Title 1">
            <a:extLst>
              <a:ext uri="{FF2B5EF4-FFF2-40B4-BE49-F238E27FC236}">
                <a16:creationId xmlns:a16="http://schemas.microsoft.com/office/drawing/2014/main" id="{DD17EF36-1F8E-306C-4896-762FAC780568}"/>
              </a:ext>
            </a:extLst>
          </p:cNvPr>
          <p:cNvSpPr txBox="1">
            <a:spLocks/>
          </p:cNvSpPr>
          <p:nvPr/>
        </p:nvSpPr>
        <p:spPr>
          <a:xfrm>
            <a:off x="152871" y="208137"/>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Provider Relief Funds (PRF)</a:t>
            </a:r>
          </a:p>
        </p:txBody>
      </p:sp>
      <p:sp>
        <p:nvSpPr>
          <p:cNvPr id="10" name="Content Placeholder 2">
            <a:extLst>
              <a:ext uri="{FF2B5EF4-FFF2-40B4-BE49-F238E27FC236}">
                <a16:creationId xmlns:a16="http://schemas.microsoft.com/office/drawing/2014/main" id="{7CE85206-3A9E-31F2-38F7-48F281684DAB}"/>
              </a:ext>
            </a:extLst>
          </p:cNvPr>
          <p:cNvSpPr txBox="1">
            <a:spLocks/>
          </p:cNvSpPr>
          <p:nvPr/>
        </p:nvSpPr>
        <p:spPr>
          <a:xfrm>
            <a:off x="0" y="1475569"/>
            <a:ext cx="12191695" cy="538242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F406B"/>
              </a:buClr>
              <a:buFontTx/>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Wingdings" panose="05000000000000000000" pitchFamily="2" charset="2"/>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Courier New" panose="02070309020205020404" pitchFamily="49" charset="0"/>
              <a:buChar char="o"/>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10000"/>
              </a:lnSpc>
              <a:buFont typeface="Wingdings" panose="05000000000000000000" pitchFamily="2" charset="2"/>
              <a:buNone/>
            </a:pPr>
            <a:r>
              <a:rPr lang="en-US" sz="2800"/>
              <a:t>Federal awards used to prevent, prepare for, and respond to coronavirus for necessary health care related expenses or lost revenues that are attributable to coronavirus. </a:t>
            </a:r>
          </a:p>
          <a:p>
            <a:pPr marL="457200" lvl="1" indent="0">
              <a:lnSpc>
                <a:spcPct val="110000"/>
              </a:lnSpc>
              <a:buFont typeface="Wingdings" panose="05000000000000000000" pitchFamily="2" charset="2"/>
              <a:buNone/>
            </a:pPr>
            <a:endParaRPr lang="en-US" sz="800"/>
          </a:p>
          <a:p>
            <a:pPr marL="457200" lvl="1" indent="0">
              <a:lnSpc>
                <a:spcPct val="110000"/>
              </a:lnSpc>
              <a:buFont typeface="Wingdings" panose="05000000000000000000" pitchFamily="2" charset="2"/>
              <a:buNone/>
            </a:pPr>
            <a:r>
              <a:rPr lang="en-US" sz="2800" i="1" u="sng"/>
              <a:t>Considerations for PRF Funds:</a:t>
            </a:r>
          </a:p>
          <a:p>
            <a:pPr lvl="1">
              <a:lnSpc>
                <a:spcPct val="110000"/>
              </a:lnSpc>
              <a:buFont typeface="Courier New" panose="02070309020205020404" pitchFamily="49" charset="0"/>
              <a:buChar char="o"/>
            </a:pPr>
            <a:r>
              <a:rPr lang="en-US" sz="2800"/>
              <a:t>Payer of last resort:  First apply all amounts received from other sources</a:t>
            </a:r>
            <a:r>
              <a:rPr lang="en-US" sz="2800" i="1"/>
              <a:t> </a:t>
            </a:r>
            <a:r>
              <a:rPr lang="en-US" sz="2800"/>
              <a:t>toward covering health care-related expenses. </a:t>
            </a:r>
          </a:p>
          <a:p>
            <a:pPr lvl="1">
              <a:lnSpc>
                <a:spcPct val="110000"/>
              </a:lnSpc>
              <a:buFont typeface="Courier New" panose="02070309020205020404" pitchFamily="49" charset="0"/>
              <a:buChar char="o"/>
            </a:pPr>
            <a:r>
              <a:rPr lang="en-US" sz="2800"/>
              <a:t>After all other funding sources (received or obligated to be received) are depleted, PRF funds can be used to cover the remaining health care-related expenses.</a:t>
            </a:r>
          </a:p>
        </p:txBody>
      </p:sp>
    </p:spTree>
    <p:extLst>
      <p:ext uri="{BB962C8B-B14F-4D97-AF65-F5344CB8AC3E}">
        <p14:creationId xmlns:p14="http://schemas.microsoft.com/office/powerpoint/2010/main" val="4280800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39085F-CAC9-47DA-A873-62D2386DF230}"/>
              </a:ext>
            </a:extLst>
          </p:cNvPr>
          <p:cNvPicPr>
            <a:picLocks noChangeAspect="1"/>
          </p:cNvPicPr>
          <p:nvPr/>
        </p:nvPicPr>
        <p:blipFill rotWithShape="1">
          <a:blip r:embed="rId3">
            <a:duotone>
              <a:schemeClr val="bg2">
                <a:shade val="45000"/>
                <a:satMod val="135000"/>
              </a:schemeClr>
              <a:prstClr val="white"/>
            </a:duotone>
            <a:alphaModFix amt="50000"/>
          </a:blip>
          <a:srcRect l="11953" r="13382" b="-1"/>
          <a:stretch/>
        </p:blipFill>
        <p:spPr>
          <a:xfrm>
            <a:off x="305" y="1350334"/>
            <a:ext cx="12191695" cy="5507665"/>
          </a:xfrm>
          <a:prstGeom prst="rect">
            <a:avLst/>
          </a:prstGeom>
        </p:spPr>
      </p:pic>
      <p:sp>
        <p:nvSpPr>
          <p:cNvPr id="3" name="Content Placeholder 2">
            <a:extLst>
              <a:ext uri="{FF2B5EF4-FFF2-40B4-BE49-F238E27FC236}">
                <a16:creationId xmlns:a16="http://schemas.microsoft.com/office/drawing/2014/main" id="{E9CBA37D-A7CD-475E-931D-C086CCAC5BD4}"/>
              </a:ext>
            </a:extLst>
          </p:cNvPr>
          <p:cNvSpPr>
            <a:spLocks noGrp="1"/>
          </p:cNvSpPr>
          <p:nvPr>
            <p:ph idx="1"/>
          </p:nvPr>
        </p:nvSpPr>
        <p:spPr>
          <a:xfrm>
            <a:off x="350874" y="1350335"/>
            <a:ext cx="11461898" cy="5507655"/>
          </a:xfrm>
        </p:spPr>
        <p:txBody>
          <a:bodyPr vert="horz" lIns="91440" tIns="45720" rIns="91440" bIns="45720" rtlCol="0" anchor="t">
            <a:normAutofit lnSpcReduction="10000"/>
          </a:bodyPr>
          <a:lstStyle/>
          <a:p>
            <a:pPr marL="342900" indent="0">
              <a:lnSpc>
                <a:spcPct val="110000"/>
              </a:lnSpc>
              <a:buNone/>
            </a:pPr>
            <a:r>
              <a:rPr lang="en-US" sz="2600" b="1" u="sng">
                <a:latin typeface="Arial"/>
                <a:cs typeface="Arial"/>
              </a:rPr>
              <a:t>Cost Reporting Guidance:</a:t>
            </a:r>
          </a:p>
          <a:p>
            <a:pPr marL="690245" marR="0" lvl="0" algn="just">
              <a:spcBef>
                <a:spcPts val="0"/>
              </a:spcBef>
              <a:spcAft>
                <a:spcPts val="0"/>
              </a:spcAft>
            </a:pPr>
            <a:r>
              <a:rPr lang="en-US" sz="2600" b="1" i="0" u="none" strike="noStrike" baseline="0">
                <a:solidFill>
                  <a:srgbClr val="000000"/>
                </a:solidFill>
                <a:latin typeface="Arial"/>
                <a:cs typeface="Arial"/>
              </a:rPr>
              <a:t>Expenses: </a:t>
            </a:r>
            <a:r>
              <a:rPr lang="en-US" sz="2600" b="0" i="0" u="none" strike="noStrike" baseline="0">
                <a:solidFill>
                  <a:srgbClr val="000000"/>
                </a:solidFill>
                <a:latin typeface="Arial"/>
                <a:cs typeface="Arial"/>
              </a:rPr>
              <a:t>Providers must  remove reported costs which were also identified as PRF funded health care related expenses with a Worksheet 1-B adjustment on the cost report. This removal of recovered costs is consistent with our traditional Cost Reporting approach, CMS 15-1 Section 2328.C, and the guidance outlined in CMS 15-2 Section 3012 as mandated by the CARES ACT Provider Relief Fund Frequently Asked Questions. </a:t>
            </a:r>
          </a:p>
          <a:p>
            <a:pPr marL="685800" indent="-342900">
              <a:spcBef>
                <a:spcPts val="0"/>
              </a:spcBef>
              <a:buNone/>
            </a:pPr>
            <a:endParaRPr lang="en-US" sz="2400" b="0" i="0" u="none" strike="noStrike" baseline="0">
              <a:solidFill>
                <a:srgbClr val="000000"/>
              </a:solidFill>
            </a:endParaRPr>
          </a:p>
          <a:p>
            <a:pPr marL="685800" indent="-342900">
              <a:spcBef>
                <a:spcPts val="0"/>
              </a:spcBef>
            </a:pPr>
            <a:r>
              <a:rPr lang="en-US" sz="2600" b="0" i="0" u="none" strike="noStrike" baseline="0">
                <a:solidFill>
                  <a:srgbClr val="000000"/>
                </a:solidFill>
                <a:latin typeface="Arial"/>
                <a:cs typeface="Arial"/>
              </a:rPr>
              <a:t>	If PRF funds were used to cover lost revenues, then no Worksheet 1-B adjustment is required.</a:t>
            </a:r>
            <a:r>
              <a:rPr lang="en-US" sz="2600">
                <a:solidFill>
                  <a:srgbClr val="000000"/>
                </a:solidFill>
                <a:latin typeface="Arial"/>
                <a:cs typeface="Arial"/>
              </a:rPr>
              <a:t>  PRF funds can only be used to cover lost revenues </a:t>
            </a:r>
            <a:r>
              <a:rPr lang="en-US" sz="2600" b="1" u="sng">
                <a:solidFill>
                  <a:srgbClr val="000000"/>
                </a:solidFill>
                <a:latin typeface="Arial"/>
                <a:cs typeface="Arial"/>
              </a:rPr>
              <a:t>up to June 30, 2023</a:t>
            </a:r>
            <a:r>
              <a:rPr lang="en-US" sz="2600">
                <a:solidFill>
                  <a:srgbClr val="000000"/>
                </a:solidFill>
                <a:latin typeface="Arial"/>
                <a:cs typeface="Arial"/>
              </a:rPr>
              <a:t>, the end of the quarter in which the COVID-19 Public Health Emergency ended.</a:t>
            </a:r>
            <a:endParaRPr lang="en-US" sz="2600" b="0" i="0" u="none" strike="noStrike" baseline="0">
              <a:solidFill>
                <a:srgbClr val="000000"/>
              </a:solidFill>
              <a:latin typeface="Arial"/>
              <a:cs typeface="Arial"/>
            </a:endParaRPr>
          </a:p>
          <a:p>
            <a:pPr marL="685800" indent="-342900">
              <a:spcBef>
                <a:spcPts val="0"/>
              </a:spcBef>
              <a:buNone/>
            </a:pPr>
            <a:endParaRPr lang="en-US" sz="2400">
              <a:solidFill>
                <a:srgbClr val="000000"/>
              </a:solidFill>
            </a:endParaRPr>
          </a:p>
          <a:p>
            <a:pPr marL="685800" indent="-342900">
              <a:spcBef>
                <a:spcPts val="0"/>
              </a:spcBef>
              <a:buNone/>
            </a:pPr>
            <a:endParaRPr lang="en-US" sz="1200" b="0" i="0" u="none" strike="noStrike" baseline="0">
              <a:solidFill>
                <a:srgbClr val="000000"/>
              </a:solidFill>
            </a:endParaRPr>
          </a:p>
          <a:p>
            <a:pPr marL="685800" indent="-342900">
              <a:spcBef>
                <a:spcPts val="0"/>
              </a:spcBef>
              <a:buNone/>
            </a:pPr>
            <a:r>
              <a:rPr lang="en-US" sz="2400" b="1" i="0" u="none" strike="noStrike" baseline="0">
                <a:solidFill>
                  <a:srgbClr val="000000"/>
                </a:solidFill>
                <a:latin typeface="Arial"/>
                <a:cs typeface="Arial"/>
              </a:rPr>
              <a:t>	</a:t>
            </a:r>
            <a:r>
              <a:rPr lang="en-US" sz="2600" b="1" i="0" u="none" strike="noStrike" baseline="0">
                <a:solidFill>
                  <a:srgbClr val="000000"/>
                </a:solidFill>
                <a:latin typeface="Arial"/>
                <a:cs typeface="Arial"/>
              </a:rPr>
              <a:t>Revenues: </a:t>
            </a:r>
            <a:r>
              <a:rPr lang="en-US" sz="2600" b="0" i="0" u="none" strike="noStrike" baseline="0">
                <a:solidFill>
                  <a:srgbClr val="000000"/>
                </a:solidFill>
                <a:latin typeface="Arial"/>
                <a:cs typeface="Arial"/>
              </a:rPr>
              <a:t>Please report all Provider Relief Fund revenues on WS1 – Line 72 (Grants, Endowments and Trusts) of the cost report.</a:t>
            </a:r>
          </a:p>
          <a:p>
            <a:pPr marL="0" indent="0">
              <a:lnSpc>
                <a:spcPct val="110000"/>
              </a:lnSpc>
              <a:buNone/>
            </a:pPr>
            <a:endParaRPr lang="en-US" sz="1600"/>
          </a:p>
        </p:txBody>
      </p:sp>
      <p:sp>
        <p:nvSpPr>
          <p:cNvPr id="7" name="Title 1">
            <a:extLst>
              <a:ext uri="{FF2B5EF4-FFF2-40B4-BE49-F238E27FC236}">
                <a16:creationId xmlns:a16="http://schemas.microsoft.com/office/drawing/2014/main" id="{DD17EF36-1F8E-306C-4896-762FAC780568}"/>
              </a:ext>
            </a:extLst>
          </p:cNvPr>
          <p:cNvSpPr txBox="1">
            <a:spLocks/>
          </p:cNvSpPr>
          <p:nvPr/>
        </p:nvSpPr>
        <p:spPr>
          <a:xfrm>
            <a:off x="152871" y="208137"/>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Provider Relief Funds</a:t>
            </a:r>
          </a:p>
        </p:txBody>
      </p:sp>
    </p:spTree>
    <p:extLst>
      <p:ext uri="{BB962C8B-B14F-4D97-AF65-F5344CB8AC3E}">
        <p14:creationId xmlns:p14="http://schemas.microsoft.com/office/powerpoint/2010/main" val="4116615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39085F-CAC9-47DA-A873-62D2386DF230}"/>
              </a:ext>
            </a:extLst>
          </p:cNvPr>
          <p:cNvPicPr>
            <a:picLocks noChangeAspect="1"/>
          </p:cNvPicPr>
          <p:nvPr/>
        </p:nvPicPr>
        <p:blipFill rotWithShape="1">
          <a:blip r:embed="rId3">
            <a:duotone>
              <a:schemeClr val="bg2">
                <a:shade val="45000"/>
                <a:satMod val="135000"/>
              </a:schemeClr>
              <a:prstClr val="white"/>
            </a:duotone>
            <a:alphaModFix amt="50000"/>
          </a:blip>
          <a:srcRect l="11953" r="13382" b="-1"/>
          <a:stretch/>
        </p:blipFill>
        <p:spPr>
          <a:xfrm>
            <a:off x="305" y="1350334"/>
            <a:ext cx="12191695" cy="5507665"/>
          </a:xfrm>
          <a:prstGeom prst="rect">
            <a:avLst/>
          </a:prstGeom>
        </p:spPr>
      </p:pic>
      <p:sp>
        <p:nvSpPr>
          <p:cNvPr id="3" name="Content Placeholder 2">
            <a:extLst>
              <a:ext uri="{FF2B5EF4-FFF2-40B4-BE49-F238E27FC236}">
                <a16:creationId xmlns:a16="http://schemas.microsoft.com/office/drawing/2014/main" id="{E9CBA37D-A7CD-475E-931D-C086CCAC5BD4}"/>
              </a:ext>
            </a:extLst>
          </p:cNvPr>
          <p:cNvSpPr>
            <a:spLocks noGrp="1"/>
          </p:cNvSpPr>
          <p:nvPr>
            <p:ph idx="1"/>
          </p:nvPr>
        </p:nvSpPr>
        <p:spPr>
          <a:xfrm>
            <a:off x="350874" y="1350335"/>
            <a:ext cx="11461898" cy="5507655"/>
          </a:xfrm>
        </p:spPr>
        <p:txBody>
          <a:bodyPr vert="horz" lIns="91440" tIns="45720" rIns="91440" bIns="45720" rtlCol="0" anchor="t">
            <a:normAutofit/>
          </a:bodyPr>
          <a:lstStyle/>
          <a:p>
            <a:pPr marL="342900" indent="0">
              <a:lnSpc>
                <a:spcPct val="110000"/>
              </a:lnSpc>
              <a:buNone/>
            </a:pPr>
            <a:r>
              <a:rPr lang="en-US" sz="2600" b="1" u="sng">
                <a:latin typeface="Arial"/>
                <a:cs typeface="Arial"/>
              </a:rPr>
              <a:t>Supporting Documentation Required:</a:t>
            </a:r>
          </a:p>
          <a:p>
            <a:pPr marL="800100" indent="-457200">
              <a:lnSpc>
                <a:spcPct val="110000"/>
              </a:lnSpc>
              <a:buFont typeface="Arial" panose="020B0604020202020204" pitchFamily="34" charset="0"/>
              <a:buChar char="•"/>
            </a:pPr>
            <a:r>
              <a:rPr lang="en-US" sz="2600">
                <a:latin typeface="Arial"/>
                <a:cs typeface="Arial"/>
              </a:rPr>
              <a:t>For revenues reported on WS1 – Line 72, we will require a supporting workpaper that shows a breakdown of the different funding sources.</a:t>
            </a:r>
          </a:p>
          <a:p>
            <a:pPr marL="800100" indent="-457200">
              <a:lnSpc>
                <a:spcPct val="110000"/>
              </a:lnSpc>
              <a:buFont typeface="Arial" panose="020B0604020202020204" pitchFamily="34" charset="0"/>
              <a:buChar char="•"/>
            </a:pPr>
            <a:r>
              <a:rPr lang="en-US" sz="2600">
                <a:latin typeface="Arial"/>
                <a:cs typeface="Arial"/>
              </a:rPr>
              <a:t>Additional supporting documentation including (but not limited to) the Health Resources &amp; Services Administration PRF Financial Summaries, applicable Single Audit and/or HRSA audit conclusions may be requested for review at the time of the MDHHS Cost Report audit to help support the PRF funded revenues, expenses and “lost revenues” reported.  PRF recipients may use payments for "lost revenues", but only </a:t>
            </a:r>
            <a:r>
              <a:rPr lang="en-US" sz="2600" b="1" u="sng">
                <a:latin typeface="Arial"/>
                <a:cs typeface="Arial"/>
              </a:rPr>
              <a:t>up to June 30, 2023</a:t>
            </a:r>
            <a:r>
              <a:rPr lang="en-US" sz="2600">
                <a:latin typeface="Arial"/>
                <a:cs typeface="Arial"/>
              </a:rPr>
              <a:t>, the end of the quarter in which the COVID-19 Public Health Emergency ended.</a:t>
            </a:r>
            <a:endParaRPr lang="en-US" sz="2600"/>
          </a:p>
          <a:p>
            <a:pPr marL="0" indent="0">
              <a:lnSpc>
                <a:spcPct val="110000"/>
              </a:lnSpc>
              <a:buNone/>
            </a:pPr>
            <a:endParaRPr lang="en-US" sz="1600"/>
          </a:p>
        </p:txBody>
      </p:sp>
      <p:sp>
        <p:nvSpPr>
          <p:cNvPr id="7" name="Title 1">
            <a:extLst>
              <a:ext uri="{FF2B5EF4-FFF2-40B4-BE49-F238E27FC236}">
                <a16:creationId xmlns:a16="http://schemas.microsoft.com/office/drawing/2014/main" id="{DD17EF36-1F8E-306C-4896-762FAC780568}"/>
              </a:ext>
            </a:extLst>
          </p:cNvPr>
          <p:cNvSpPr txBox="1">
            <a:spLocks/>
          </p:cNvSpPr>
          <p:nvPr/>
        </p:nvSpPr>
        <p:spPr>
          <a:xfrm>
            <a:off x="152871" y="208137"/>
            <a:ext cx="9605635" cy="10593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i="0" kern="1200">
                <a:solidFill>
                  <a:schemeClr val="bg1"/>
                </a:solidFill>
                <a:latin typeface="Arial" panose="020B0604020202020204" pitchFamily="34" charset="0"/>
                <a:ea typeface="+mj-ea"/>
                <a:cs typeface="Arial" panose="020B0604020202020204" pitchFamily="34" charset="0"/>
              </a:defRPr>
            </a:lvl1pPr>
          </a:lstStyle>
          <a:p>
            <a:pPr marL="112713" lvl="2"/>
            <a:r>
              <a:rPr lang="en-US" sz="4000" b="1" kern="0">
                <a:solidFill>
                  <a:schemeClr val="bg1"/>
                </a:solidFill>
                <a:latin typeface="Arial" panose="020B0604020202020204" pitchFamily="34" charset="0"/>
                <a:cs typeface="Arial" panose="020B0604020202020204" pitchFamily="34" charset="0"/>
              </a:rPr>
              <a:t>Provider Relief Funds</a:t>
            </a:r>
          </a:p>
        </p:txBody>
      </p:sp>
    </p:spTree>
    <p:extLst>
      <p:ext uri="{BB962C8B-B14F-4D97-AF65-F5344CB8AC3E}">
        <p14:creationId xmlns:p14="http://schemas.microsoft.com/office/powerpoint/2010/main" val="4161932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492316" y="434881"/>
            <a:ext cx="9603275" cy="640698"/>
          </a:xfrm>
        </p:spPr>
        <p:txBody>
          <a:bodyPr/>
          <a:lstStyle/>
          <a:p>
            <a:r>
              <a:rPr lang="en-US" b="1">
                <a:effectLst>
                  <a:outerShdw blurRad="38100" dist="38100" dir="2700000" algn="tl">
                    <a:srgbClr val="000000">
                      <a:alpha val="43137"/>
                    </a:srgbClr>
                  </a:outerShdw>
                </a:effectLst>
              </a:rPr>
              <a:t>Direct Care Wage Increase</a:t>
            </a:r>
          </a:p>
        </p:txBody>
      </p:sp>
      <p:sp>
        <p:nvSpPr>
          <p:cNvPr id="3" name="Content Placeholder 2">
            <a:extLst>
              <a:ext uri="{FF2B5EF4-FFF2-40B4-BE49-F238E27FC236}">
                <a16:creationId xmlns:a16="http://schemas.microsoft.com/office/drawing/2014/main" id="{E9CBA37D-A7CD-475E-931D-C086CCAC5BD4}"/>
              </a:ext>
            </a:extLst>
          </p:cNvPr>
          <p:cNvSpPr>
            <a:spLocks noGrp="1"/>
          </p:cNvSpPr>
          <p:nvPr>
            <p:ph idx="1"/>
          </p:nvPr>
        </p:nvSpPr>
        <p:spPr>
          <a:xfrm>
            <a:off x="329609" y="1488558"/>
            <a:ext cx="11430000" cy="5284382"/>
          </a:xfrm>
        </p:spPr>
        <p:txBody>
          <a:bodyPr>
            <a:noAutofit/>
          </a:bodyPr>
          <a:lstStyle/>
          <a:p>
            <a:pPr>
              <a:lnSpc>
                <a:spcPct val="107000"/>
              </a:lnSpc>
              <a:spcBef>
                <a:spcPts val="0"/>
              </a:spcBef>
              <a:spcAft>
                <a:spcPts val="800"/>
              </a:spcAft>
            </a:pPr>
            <a:r>
              <a:rPr lang="en-US" sz="2600" strike="noStrike" baseline="0"/>
              <a:t>The direct care workers and non-clinical staff serving on the frontlines ensure the health, safety, and well-being to our most vulnerable. In recognition of the critical care these workers provide in long-term care settings, MDHHS</a:t>
            </a:r>
            <a:r>
              <a:rPr lang="en-US" sz="2600">
                <a:ea typeface="Calibri" panose="020F0502020204030204" pitchFamily="34" charset="0"/>
                <a:cs typeface="Times New Roman" panose="02020603050405020304" pitchFamily="18" charset="0"/>
              </a:rPr>
              <a:t> continued (and expanded) the direct care wage increase program to SNF direct care workers and non-clinical staff. </a:t>
            </a:r>
          </a:p>
          <a:p>
            <a:pPr>
              <a:lnSpc>
                <a:spcPct val="107000"/>
              </a:lnSpc>
              <a:spcBef>
                <a:spcPts val="0"/>
              </a:spcBef>
              <a:spcAft>
                <a:spcPts val="800"/>
              </a:spcAft>
            </a:pPr>
            <a:endParaRPr lang="en-US" sz="120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600">
                <a:ea typeface="Calibri" panose="020F0502020204030204" pitchFamily="34" charset="0"/>
                <a:cs typeface="Times New Roman" panose="02020603050405020304" pitchFamily="18" charset="0"/>
              </a:rPr>
              <a:t>For eligible direct care workers, the hourly wage increase is $2.35 through September 30, 2023, and $3.20 for time periods occurring October 1, 2023 through September 30, 2024 (FY24). </a:t>
            </a:r>
          </a:p>
          <a:p>
            <a:pPr>
              <a:lnSpc>
                <a:spcPct val="107000"/>
              </a:lnSpc>
              <a:spcBef>
                <a:spcPts val="0"/>
              </a:spcBef>
              <a:spcAft>
                <a:spcPts val="800"/>
              </a:spcAft>
            </a:pPr>
            <a:endParaRPr lang="en-US" sz="1200">
              <a:ea typeface="Calibri" panose="020F0502020204030204" pitchFamily="34" charset="0"/>
              <a:cs typeface="Times New Roman" panose="02020603050405020304" pitchFamily="18" charset="0"/>
            </a:endParaRPr>
          </a:p>
          <a:p>
            <a:pPr>
              <a:lnSpc>
                <a:spcPct val="107000"/>
              </a:lnSpc>
              <a:spcBef>
                <a:spcPts val="0"/>
              </a:spcBef>
              <a:spcAft>
                <a:spcPts val="800"/>
              </a:spcAft>
            </a:pPr>
            <a:r>
              <a:rPr lang="en-US" sz="2600">
                <a:ea typeface="Calibri" panose="020F0502020204030204" pitchFamily="34" charset="0"/>
                <a:cs typeface="Times New Roman" panose="02020603050405020304" pitchFamily="18" charset="0"/>
              </a:rPr>
              <a:t>For eligible non-clinical workers, the hour wage increase is $.85 for time periods occurring October 1, 2023, through September 30, 2024 (FY24). </a:t>
            </a:r>
          </a:p>
        </p:txBody>
      </p:sp>
      <p:pic>
        <p:nvPicPr>
          <p:cNvPr id="6" name="Picture 5">
            <a:extLst>
              <a:ext uri="{FF2B5EF4-FFF2-40B4-BE49-F238E27FC236}">
                <a16:creationId xmlns:a16="http://schemas.microsoft.com/office/drawing/2014/main" id="{ADBD1C3B-3DC7-4DAF-A37A-F0BE38D3D7FA}"/>
              </a:ext>
            </a:extLst>
          </p:cNvPr>
          <p:cNvPicPr>
            <a:picLocks noChangeAspect="1"/>
          </p:cNvPicPr>
          <p:nvPr/>
        </p:nvPicPr>
        <p:blipFill rotWithShape="1">
          <a:blip r:embed="rId3">
            <a:alphaModFix amt="13000"/>
          </a:blip>
          <a:srcRect b="5739"/>
          <a:stretch/>
        </p:blipFill>
        <p:spPr>
          <a:xfrm>
            <a:off x="1" y="1392865"/>
            <a:ext cx="12191999" cy="5380075"/>
          </a:xfrm>
          <a:prstGeom prst="rect">
            <a:avLst/>
          </a:prstGeom>
        </p:spPr>
      </p:pic>
    </p:spTree>
    <p:extLst>
      <p:ext uri="{BB962C8B-B14F-4D97-AF65-F5344CB8AC3E}">
        <p14:creationId xmlns:p14="http://schemas.microsoft.com/office/powerpoint/2010/main" val="18359061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492316" y="434881"/>
            <a:ext cx="9603275" cy="640698"/>
          </a:xfrm>
        </p:spPr>
        <p:txBody>
          <a:bodyPr/>
          <a:lstStyle/>
          <a:p>
            <a:r>
              <a:rPr lang="en-US" b="1">
                <a:effectLst>
                  <a:outerShdw blurRad="38100" dist="38100" dir="2700000" algn="tl">
                    <a:srgbClr val="000000">
                      <a:alpha val="43137"/>
                    </a:srgbClr>
                  </a:outerShdw>
                </a:effectLst>
              </a:rPr>
              <a:t>Direct Care Wage Increase</a:t>
            </a:r>
          </a:p>
        </p:txBody>
      </p:sp>
      <p:pic>
        <p:nvPicPr>
          <p:cNvPr id="6" name="Picture 5">
            <a:extLst>
              <a:ext uri="{FF2B5EF4-FFF2-40B4-BE49-F238E27FC236}">
                <a16:creationId xmlns:a16="http://schemas.microsoft.com/office/drawing/2014/main" id="{ADBD1C3B-3DC7-4DAF-A37A-F0BE38D3D7FA}"/>
              </a:ext>
            </a:extLst>
          </p:cNvPr>
          <p:cNvPicPr>
            <a:picLocks noChangeAspect="1"/>
          </p:cNvPicPr>
          <p:nvPr/>
        </p:nvPicPr>
        <p:blipFill rotWithShape="1">
          <a:blip r:embed="rId3">
            <a:alphaModFix amt="13000"/>
          </a:blip>
          <a:srcRect b="5739"/>
          <a:stretch/>
        </p:blipFill>
        <p:spPr>
          <a:xfrm>
            <a:off x="0" y="1329070"/>
            <a:ext cx="12192000" cy="5380075"/>
          </a:xfrm>
          <a:prstGeom prst="rect">
            <a:avLst/>
          </a:prstGeom>
        </p:spPr>
      </p:pic>
      <p:sp>
        <p:nvSpPr>
          <p:cNvPr id="7" name="Content Placeholder 2">
            <a:extLst>
              <a:ext uri="{FF2B5EF4-FFF2-40B4-BE49-F238E27FC236}">
                <a16:creationId xmlns:a16="http://schemas.microsoft.com/office/drawing/2014/main" id="{0D626403-39A0-8A24-554C-9CE603CC38EB}"/>
              </a:ext>
            </a:extLst>
          </p:cNvPr>
          <p:cNvSpPr txBox="1">
            <a:spLocks/>
          </p:cNvSpPr>
          <p:nvPr/>
        </p:nvSpPr>
        <p:spPr>
          <a:xfrm>
            <a:off x="0" y="1477926"/>
            <a:ext cx="12192000" cy="538007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F406B"/>
              </a:buClr>
              <a:buFontTx/>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Wingdings" panose="05000000000000000000" pitchFamily="2" charset="2"/>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Courier New" panose="02070309020205020404" pitchFamily="49" charset="0"/>
              <a:buChar char="o"/>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lnSpc>
                <a:spcPct val="100000"/>
              </a:lnSpc>
              <a:spcBef>
                <a:spcPts val="0"/>
              </a:spcBef>
            </a:pPr>
            <a:r>
              <a:rPr lang="en-US" sz="2600" b="1" u="sng">
                <a:latin typeface="Arial"/>
                <a:cs typeface="Arial"/>
              </a:rPr>
              <a:t>Cost Reporting Guidance:</a:t>
            </a:r>
          </a:p>
          <a:p>
            <a:pPr marL="690245">
              <a:lnSpc>
                <a:spcPct val="100000"/>
              </a:lnSpc>
              <a:spcBef>
                <a:spcPts val="0"/>
              </a:spcBef>
            </a:pPr>
            <a:r>
              <a:rPr lang="en-US" sz="2600" b="1">
                <a:latin typeface="Arial"/>
                <a:ea typeface="Times New Roman" panose="02020603050405020304" pitchFamily="18" charset="0"/>
                <a:cs typeface="Arial"/>
              </a:rPr>
              <a:t>Expenses: </a:t>
            </a:r>
            <a:r>
              <a:rPr lang="en-US" sz="2600">
                <a:latin typeface="Arial"/>
                <a:ea typeface="Times New Roman" panose="02020603050405020304" pitchFamily="18" charset="0"/>
                <a:cs typeface="Arial"/>
              </a:rPr>
              <a:t>“Direct Care Wage Increase” expenses (wages and payroll tax expense) should be reported on the appropriate SNF Provider DCW Pass-Through Reimbursement Form.</a:t>
            </a:r>
          </a:p>
          <a:p>
            <a:pPr marL="690245">
              <a:lnSpc>
                <a:spcPct val="100000"/>
              </a:lnSpc>
              <a:spcBef>
                <a:spcPts val="0"/>
              </a:spcBef>
            </a:pPr>
            <a:endParaRPr lang="en-US" sz="2600">
              <a:ea typeface="Times New Roman" panose="02020603050405020304" pitchFamily="18" charset="0"/>
            </a:endParaRPr>
          </a:p>
          <a:p>
            <a:pPr marL="690245">
              <a:lnSpc>
                <a:spcPct val="100000"/>
              </a:lnSpc>
              <a:spcBef>
                <a:spcPts val="0"/>
              </a:spcBef>
            </a:pPr>
            <a:r>
              <a:rPr lang="en-US" sz="2600">
                <a:latin typeface="Arial"/>
                <a:ea typeface="Times New Roman" panose="02020603050405020304" pitchFamily="18" charset="0"/>
                <a:cs typeface="Arial"/>
              </a:rPr>
              <a:t>Providers must then offset all “Direct Care Wage Increase” expenses with a Worksheet 1-B adjustment on the cost report.  </a:t>
            </a:r>
          </a:p>
          <a:p>
            <a:pPr marL="690245">
              <a:lnSpc>
                <a:spcPct val="100000"/>
              </a:lnSpc>
              <a:spcBef>
                <a:spcPts val="0"/>
              </a:spcBef>
            </a:pPr>
            <a:endParaRPr lang="en-US" sz="2600" b="1">
              <a:ea typeface="Times New Roman" panose="02020603050405020304" pitchFamily="18" charset="0"/>
            </a:endParaRPr>
          </a:p>
          <a:p>
            <a:pPr marL="690245">
              <a:lnSpc>
                <a:spcPct val="100000"/>
              </a:lnSpc>
              <a:spcBef>
                <a:spcPts val="0"/>
              </a:spcBef>
            </a:pPr>
            <a:r>
              <a:rPr lang="en-US" sz="2600" b="1">
                <a:latin typeface="Arial"/>
                <a:ea typeface="Times New Roman" panose="02020603050405020304" pitchFamily="18" charset="0"/>
                <a:cs typeface="Arial"/>
              </a:rPr>
              <a:t>Revenues:  </a:t>
            </a:r>
            <a:r>
              <a:rPr lang="en-US" sz="2600">
                <a:latin typeface="Arial"/>
                <a:ea typeface="Times New Roman" panose="02020603050405020304" pitchFamily="18" charset="0"/>
                <a:cs typeface="Arial"/>
              </a:rPr>
              <a:t>Please report all “Direct Care Wage Increase” revenues received from the State of Michigan on WS1 – Line 72.  For revenues reported on WS1 – Line 72, we will require a supporting workpaper that shows a breakdown of the different funding sources.</a:t>
            </a:r>
          </a:p>
          <a:p>
            <a:pPr marL="690245">
              <a:lnSpc>
                <a:spcPct val="100000"/>
              </a:lnSpc>
              <a:spcBef>
                <a:spcPts val="0"/>
              </a:spcBef>
            </a:pPr>
            <a:endParaRPr lang="en-US" sz="2600" b="1">
              <a:ea typeface="Times New Roman" panose="02020603050405020304" pitchFamily="18" charset="0"/>
            </a:endParaRPr>
          </a:p>
          <a:p>
            <a:pPr marL="342900">
              <a:lnSpc>
                <a:spcPct val="100000"/>
              </a:lnSpc>
              <a:spcBef>
                <a:spcPts val="0"/>
              </a:spcBef>
            </a:pPr>
            <a:endParaRPr lang="en-US" sz="2600">
              <a:ea typeface="Times New Roman" panose="02020603050405020304" pitchFamily="18" charset="0"/>
            </a:endParaRPr>
          </a:p>
          <a:p>
            <a:pPr marL="342900">
              <a:lnSpc>
                <a:spcPct val="100000"/>
              </a:lnSpc>
              <a:spcBef>
                <a:spcPts val="0"/>
              </a:spcBef>
            </a:pPr>
            <a:endParaRPr lang="en-US" sz="2600">
              <a:ea typeface="Calibri" panose="020F0502020204030204" pitchFamily="34" charset="0"/>
            </a:endParaRPr>
          </a:p>
          <a:p>
            <a:pPr marL="342900">
              <a:lnSpc>
                <a:spcPct val="100000"/>
              </a:lnSpc>
              <a:spcBef>
                <a:spcPts val="0"/>
              </a:spcBef>
            </a:pPr>
            <a:endParaRPr lang="en-US" sz="2600">
              <a:ea typeface="Calibri" panose="020F0502020204030204" pitchFamily="34" charset="0"/>
            </a:endParaRPr>
          </a:p>
        </p:txBody>
      </p:sp>
    </p:spTree>
    <p:extLst>
      <p:ext uri="{BB962C8B-B14F-4D97-AF65-F5344CB8AC3E}">
        <p14:creationId xmlns:p14="http://schemas.microsoft.com/office/powerpoint/2010/main" val="6433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489265" y="245645"/>
            <a:ext cx="9603275" cy="1049235"/>
          </a:xfrm>
        </p:spPr>
        <p:txBody>
          <a:bodyPr/>
          <a:lstStyle/>
          <a:p>
            <a:r>
              <a:rPr lang="en-US" b="1"/>
              <a:t>Nursing Home Support Payments</a:t>
            </a:r>
          </a:p>
        </p:txBody>
      </p:sp>
      <p:sp>
        <p:nvSpPr>
          <p:cNvPr id="3" name="Content Placeholder 2">
            <a:extLst>
              <a:ext uri="{FF2B5EF4-FFF2-40B4-BE49-F238E27FC236}">
                <a16:creationId xmlns:a16="http://schemas.microsoft.com/office/drawing/2014/main" id="{E9CBA37D-A7CD-475E-931D-C086CCAC5BD4}"/>
              </a:ext>
            </a:extLst>
          </p:cNvPr>
          <p:cNvSpPr>
            <a:spLocks noGrp="1"/>
          </p:cNvSpPr>
          <p:nvPr>
            <p:ph idx="1"/>
          </p:nvPr>
        </p:nvSpPr>
        <p:spPr>
          <a:xfrm>
            <a:off x="286512" y="1617245"/>
            <a:ext cx="11618976" cy="5240755"/>
          </a:xfrm>
        </p:spPr>
        <p:txBody>
          <a:bodyPr>
            <a:noAutofit/>
          </a:bodyPr>
          <a:lstStyle/>
          <a:p>
            <a:pPr marL="457200" lvl="1" indent="0">
              <a:lnSpc>
                <a:spcPct val="100000"/>
              </a:lnSpc>
              <a:spcBef>
                <a:spcPts val="0"/>
              </a:spcBef>
              <a:spcAft>
                <a:spcPts val="800"/>
              </a:spcAft>
              <a:buNone/>
            </a:pPr>
            <a:r>
              <a:rPr lang="en-US" sz="2800" strike="noStrike" baseline="0">
                <a:latin typeface="Arial" panose="020B0604020202020204" pitchFamily="34" charset="0"/>
              </a:rPr>
              <a:t>PA 87 of 2021 appropriated funding for long-term care facility support to address the economic impact of the COVID-19 public health emergency on nursing home providers in State FY21.</a:t>
            </a:r>
          </a:p>
          <a:p>
            <a:pPr marL="0" indent="0">
              <a:lnSpc>
                <a:spcPct val="50000"/>
              </a:lnSpc>
              <a:spcBef>
                <a:spcPts val="0"/>
              </a:spcBef>
              <a:spcAft>
                <a:spcPts val="800"/>
              </a:spcAft>
              <a:buNone/>
            </a:pPr>
            <a:endParaRPr lang="en-US" strike="noStrike" baseline="0"/>
          </a:p>
          <a:p>
            <a:pPr marL="457200" lvl="1" indent="0">
              <a:lnSpc>
                <a:spcPct val="107000"/>
              </a:lnSpc>
              <a:spcBef>
                <a:spcPts val="0"/>
              </a:spcBef>
              <a:spcAft>
                <a:spcPts val="800"/>
              </a:spcAft>
              <a:buNone/>
            </a:pPr>
            <a:r>
              <a:rPr lang="en-US" sz="2800" strike="noStrike" baseline="0">
                <a:latin typeface="Arial" panose="020B0604020202020204" pitchFamily="34" charset="0"/>
              </a:rPr>
              <a:t>PA 67 of 2021</a:t>
            </a:r>
            <a:r>
              <a:rPr lang="en-US" sz="2800">
                <a:latin typeface="Arial" panose="020B0604020202020204" pitchFamily="34" charset="0"/>
              </a:rPr>
              <a:t> appropriated funding for long-term facility support to provide a $23 per Medicaid day increase to nursing facilities that have experienced a 5% or greater decline in average daily census in State FY21. </a:t>
            </a:r>
            <a:endParaRPr lang="en-US" sz="2800" strike="noStrike" baseline="0">
              <a:latin typeface="Arial" panose="020B0604020202020204" pitchFamily="34" charset="0"/>
            </a:endParaRPr>
          </a:p>
        </p:txBody>
      </p:sp>
      <p:pic>
        <p:nvPicPr>
          <p:cNvPr id="5" name="Picture 4">
            <a:extLst>
              <a:ext uri="{FF2B5EF4-FFF2-40B4-BE49-F238E27FC236}">
                <a16:creationId xmlns:a16="http://schemas.microsoft.com/office/drawing/2014/main" id="{CFC6A936-7FCC-46F7-B356-0E655A21394A}"/>
              </a:ext>
            </a:extLst>
          </p:cNvPr>
          <p:cNvPicPr>
            <a:picLocks noChangeAspect="1"/>
          </p:cNvPicPr>
          <p:nvPr/>
        </p:nvPicPr>
        <p:blipFill>
          <a:blip r:embed="rId3">
            <a:alphaModFix amt="20000"/>
          </a:blip>
          <a:stretch>
            <a:fillRect/>
          </a:stretch>
        </p:blipFill>
        <p:spPr>
          <a:xfrm>
            <a:off x="2960418" y="1426043"/>
            <a:ext cx="6271163" cy="4005914"/>
          </a:xfrm>
          <a:prstGeom prst="rect">
            <a:avLst/>
          </a:prstGeom>
        </p:spPr>
      </p:pic>
    </p:spTree>
    <p:extLst>
      <p:ext uri="{BB962C8B-B14F-4D97-AF65-F5344CB8AC3E}">
        <p14:creationId xmlns:p14="http://schemas.microsoft.com/office/powerpoint/2010/main" val="3200593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489265" y="245645"/>
            <a:ext cx="9603275" cy="1049235"/>
          </a:xfrm>
        </p:spPr>
        <p:txBody>
          <a:bodyPr/>
          <a:lstStyle/>
          <a:p>
            <a:r>
              <a:rPr lang="en-US" b="1"/>
              <a:t>Nursing Home Support Payments</a:t>
            </a:r>
          </a:p>
        </p:txBody>
      </p:sp>
      <p:pic>
        <p:nvPicPr>
          <p:cNvPr id="5" name="Picture 4">
            <a:extLst>
              <a:ext uri="{FF2B5EF4-FFF2-40B4-BE49-F238E27FC236}">
                <a16:creationId xmlns:a16="http://schemas.microsoft.com/office/drawing/2014/main" id="{CFC6A936-7FCC-46F7-B356-0E655A21394A}"/>
              </a:ext>
            </a:extLst>
          </p:cNvPr>
          <p:cNvPicPr>
            <a:picLocks noChangeAspect="1"/>
          </p:cNvPicPr>
          <p:nvPr/>
        </p:nvPicPr>
        <p:blipFill>
          <a:blip r:embed="rId3">
            <a:alphaModFix amt="20000"/>
          </a:blip>
          <a:stretch>
            <a:fillRect/>
          </a:stretch>
        </p:blipFill>
        <p:spPr>
          <a:xfrm>
            <a:off x="2572512" y="1880639"/>
            <a:ext cx="6271163" cy="4005914"/>
          </a:xfrm>
          <a:prstGeom prst="rect">
            <a:avLst/>
          </a:prstGeom>
        </p:spPr>
      </p:pic>
      <p:sp>
        <p:nvSpPr>
          <p:cNvPr id="7" name="Content Placeholder 2">
            <a:extLst>
              <a:ext uri="{FF2B5EF4-FFF2-40B4-BE49-F238E27FC236}">
                <a16:creationId xmlns:a16="http://schemas.microsoft.com/office/drawing/2014/main" id="{A2D14457-BF15-318F-0FEF-7DF9CF5AFD0F}"/>
              </a:ext>
            </a:extLst>
          </p:cNvPr>
          <p:cNvSpPr txBox="1">
            <a:spLocks/>
          </p:cNvSpPr>
          <p:nvPr/>
        </p:nvSpPr>
        <p:spPr>
          <a:xfrm>
            <a:off x="0" y="1294880"/>
            <a:ext cx="12192000" cy="5380074"/>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Clr>
                <a:srgbClr val="0F406B"/>
              </a:buClr>
              <a:buFontTx/>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Wingdings" panose="05000000000000000000" pitchFamily="2" charset="2"/>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Courier New" panose="02070309020205020404" pitchFamily="49" charset="0"/>
              <a:buChar char="o"/>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lnSpc>
                <a:spcPct val="100000"/>
              </a:lnSpc>
              <a:spcBef>
                <a:spcPts val="0"/>
              </a:spcBef>
            </a:pPr>
            <a:r>
              <a:rPr lang="en-US" sz="2600" b="1" u="sng">
                <a:latin typeface="Arial"/>
                <a:cs typeface="Arial"/>
              </a:rPr>
              <a:t>Cost Reporting Guidance:</a:t>
            </a:r>
          </a:p>
          <a:p>
            <a:pPr marL="690245">
              <a:lnSpc>
                <a:spcPct val="100000"/>
              </a:lnSpc>
              <a:spcBef>
                <a:spcPts val="0"/>
              </a:spcBef>
            </a:pPr>
            <a:r>
              <a:rPr lang="en-US" sz="2400" b="1">
                <a:latin typeface="Arial"/>
                <a:ea typeface="Times New Roman" panose="02020603050405020304" pitchFamily="18" charset="0"/>
                <a:cs typeface="Arial"/>
              </a:rPr>
              <a:t>Expenses: </a:t>
            </a:r>
            <a:r>
              <a:rPr lang="en-US" sz="2400">
                <a:latin typeface="Arial"/>
                <a:ea typeface="Times New Roman" panose="02020603050405020304" pitchFamily="18" charset="0"/>
                <a:cs typeface="Arial"/>
              </a:rPr>
              <a:t>Providers must offset all “Long Term Care Facility Support Payment” expenses with a Worksheet 1-B adjustment on the cost report.  </a:t>
            </a:r>
          </a:p>
          <a:p>
            <a:pPr marL="690245">
              <a:lnSpc>
                <a:spcPct val="100000"/>
              </a:lnSpc>
              <a:spcBef>
                <a:spcPts val="0"/>
              </a:spcBef>
            </a:pPr>
            <a:endParaRPr lang="en-US" sz="1600">
              <a:ea typeface="Times New Roman" panose="02020603050405020304" pitchFamily="18" charset="0"/>
            </a:endParaRPr>
          </a:p>
          <a:p>
            <a:pPr marL="690245">
              <a:lnSpc>
                <a:spcPct val="100000"/>
              </a:lnSpc>
              <a:spcBef>
                <a:spcPts val="0"/>
              </a:spcBef>
            </a:pPr>
            <a:r>
              <a:rPr lang="en-US" sz="2400">
                <a:latin typeface="Arial"/>
                <a:ea typeface="Times New Roman" panose="02020603050405020304" pitchFamily="18" charset="0"/>
                <a:cs typeface="Arial"/>
              </a:rPr>
              <a:t>Please note:</a:t>
            </a:r>
          </a:p>
          <a:p>
            <a:pPr marL="1033145" indent="-342900">
              <a:lnSpc>
                <a:spcPct val="100000"/>
              </a:lnSpc>
              <a:spcBef>
                <a:spcPts val="0"/>
              </a:spcBef>
              <a:buFont typeface="Arial" panose="020B0604020202020204" pitchFamily="34" charset="0"/>
              <a:buChar char="•"/>
            </a:pPr>
            <a:r>
              <a:rPr lang="en-US" sz="2400">
                <a:latin typeface="Arial"/>
                <a:ea typeface="Times New Roman" panose="02020603050405020304" pitchFamily="18" charset="0"/>
                <a:cs typeface="Arial"/>
              </a:rPr>
              <a:t>If these support payments were previously fully expended in a prior reporting period and fully offset as a 1-B adjustment, no expenses would need to be reported this period. </a:t>
            </a:r>
          </a:p>
          <a:p>
            <a:pPr marL="1033145" indent="-342900">
              <a:lnSpc>
                <a:spcPct val="100000"/>
              </a:lnSpc>
              <a:spcBef>
                <a:spcPts val="0"/>
              </a:spcBef>
              <a:buFont typeface="Arial" panose="020B0604020202020204" pitchFamily="34" charset="0"/>
              <a:buChar char="•"/>
            </a:pPr>
            <a:r>
              <a:rPr lang="en-US" sz="2400">
                <a:latin typeface="Arial"/>
                <a:ea typeface="Times New Roman" panose="02020603050405020304" pitchFamily="18" charset="0"/>
                <a:cs typeface="Arial"/>
              </a:rPr>
              <a:t>If these payments were not fully expended in prior periods, a supporting spreadsheet must be provided to support the 1-B adjustment amount.  This spreadsheet must detail the items purchased and the total amount spent to date. </a:t>
            </a:r>
          </a:p>
          <a:p>
            <a:pPr marL="1033145" indent="-342900">
              <a:lnSpc>
                <a:spcPct val="100000"/>
              </a:lnSpc>
              <a:spcBef>
                <a:spcPts val="0"/>
              </a:spcBef>
              <a:buFont typeface="Arial" panose="020B0604020202020204" pitchFamily="34" charset="0"/>
              <a:buChar char="•"/>
            </a:pPr>
            <a:r>
              <a:rPr lang="en-US" sz="2400">
                <a:latin typeface="Arial"/>
                <a:ea typeface="Times New Roman" panose="02020603050405020304" pitchFamily="18" charset="0"/>
                <a:cs typeface="Arial"/>
              </a:rPr>
              <a:t>If Public Act 67 or 87 funds were used to cover lost revenues, then no Worksheet 1-B adjustment is required.   Documentation will be requested during the Cost Report audit to support the lost revenue calculation.</a:t>
            </a:r>
            <a:endParaRPr lang="en-US" sz="2400">
              <a:latin typeface="Arial"/>
              <a:ea typeface="Calibri" panose="020F0502020204030204" pitchFamily="34" charset="0"/>
              <a:cs typeface="Arial"/>
            </a:endParaRPr>
          </a:p>
        </p:txBody>
      </p:sp>
    </p:spTree>
    <p:extLst>
      <p:ext uri="{BB962C8B-B14F-4D97-AF65-F5344CB8AC3E}">
        <p14:creationId xmlns:p14="http://schemas.microsoft.com/office/powerpoint/2010/main" val="523426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489265" y="245645"/>
            <a:ext cx="9603275" cy="1049235"/>
          </a:xfrm>
        </p:spPr>
        <p:txBody>
          <a:bodyPr/>
          <a:lstStyle/>
          <a:p>
            <a:r>
              <a:rPr lang="en-US" b="1"/>
              <a:t>Nursing Home Support Payments</a:t>
            </a:r>
          </a:p>
        </p:txBody>
      </p:sp>
      <p:pic>
        <p:nvPicPr>
          <p:cNvPr id="5" name="Picture 4">
            <a:extLst>
              <a:ext uri="{FF2B5EF4-FFF2-40B4-BE49-F238E27FC236}">
                <a16:creationId xmlns:a16="http://schemas.microsoft.com/office/drawing/2014/main" id="{CFC6A936-7FCC-46F7-B356-0E655A21394A}"/>
              </a:ext>
            </a:extLst>
          </p:cNvPr>
          <p:cNvPicPr>
            <a:picLocks noChangeAspect="1"/>
          </p:cNvPicPr>
          <p:nvPr/>
        </p:nvPicPr>
        <p:blipFill>
          <a:blip r:embed="rId3">
            <a:alphaModFix amt="20000"/>
          </a:blip>
          <a:stretch>
            <a:fillRect/>
          </a:stretch>
        </p:blipFill>
        <p:spPr>
          <a:xfrm>
            <a:off x="2572512" y="1880639"/>
            <a:ext cx="6271163" cy="4005914"/>
          </a:xfrm>
          <a:prstGeom prst="rect">
            <a:avLst/>
          </a:prstGeom>
        </p:spPr>
      </p:pic>
      <p:sp>
        <p:nvSpPr>
          <p:cNvPr id="7" name="Content Placeholder 2">
            <a:extLst>
              <a:ext uri="{FF2B5EF4-FFF2-40B4-BE49-F238E27FC236}">
                <a16:creationId xmlns:a16="http://schemas.microsoft.com/office/drawing/2014/main" id="{A2D14457-BF15-318F-0FEF-7DF9CF5AFD0F}"/>
              </a:ext>
            </a:extLst>
          </p:cNvPr>
          <p:cNvSpPr txBox="1">
            <a:spLocks/>
          </p:cNvSpPr>
          <p:nvPr/>
        </p:nvSpPr>
        <p:spPr>
          <a:xfrm>
            <a:off x="0" y="1403498"/>
            <a:ext cx="12192000" cy="538007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rgbClr val="0F406B"/>
              </a:buClr>
              <a:buFontTx/>
              <a:buNone/>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Wingdings" panose="05000000000000000000" pitchFamily="2" charset="2"/>
              <a:buChar char="§"/>
              <a:defRPr sz="2400" b="0" i="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Courier New" panose="02070309020205020404" pitchFamily="49" charset="0"/>
              <a:buChar char="o"/>
              <a:defRPr sz="1800" b="0" i="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lnSpc>
                <a:spcPct val="100000"/>
              </a:lnSpc>
              <a:spcBef>
                <a:spcPts val="0"/>
              </a:spcBef>
            </a:pPr>
            <a:r>
              <a:rPr lang="en-US" sz="2600" b="1" u="sng"/>
              <a:t>Cost Reporting Guidance:</a:t>
            </a:r>
          </a:p>
          <a:p>
            <a:pPr marL="690563">
              <a:lnSpc>
                <a:spcPct val="100000"/>
              </a:lnSpc>
              <a:spcBef>
                <a:spcPts val="0"/>
              </a:spcBef>
            </a:pPr>
            <a:r>
              <a:rPr lang="en-US" sz="2600" b="1">
                <a:ea typeface="Times New Roman" panose="02020603050405020304" pitchFamily="18" charset="0"/>
              </a:rPr>
              <a:t>Revenues:  </a:t>
            </a:r>
            <a:r>
              <a:rPr lang="en-US" sz="2600">
                <a:ea typeface="Times New Roman" panose="02020603050405020304" pitchFamily="18" charset="0"/>
              </a:rPr>
              <a:t>Please report all “Long Term Care Facility Support Payment” revenues received from the State of Michigan on WS1 – Line 72. </a:t>
            </a:r>
          </a:p>
          <a:p>
            <a:pPr marL="690563">
              <a:lnSpc>
                <a:spcPct val="100000"/>
              </a:lnSpc>
              <a:spcBef>
                <a:spcPts val="0"/>
              </a:spcBef>
            </a:pPr>
            <a:endParaRPr lang="en-US" sz="2600">
              <a:ea typeface="Times New Roman" panose="02020603050405020304" pitchFamily="18" charset="0"/>
            </a:endParaRPr>
          </a:p>
          <a:p>
            <a:pPr marL="690563">
              <a:lnSpc>
                <a:spcPct val="100000"/>
              </a:lnSpc>
              <a:spcBef>
                <a:spcPts val="0"/>
              </a:spcBef>
            </a:pPr>
            <a:r>
              <a:rPr lang="en-US" sz="2600">
                <a:ea typeface="Times New Roman" panose="02020603050405020304" pitchFamily="18" charset="0"/>
              </a:rPr>
              <a:t>For revenues reported on WS1 – Line 72, we will require a supporting workpaper that shows a breakdown of the different funding sources.</a:t>
            </a:r>
          </a:p>
          <a:p>
            <a:pPr marL="690563">
              <a:lnSpc>
                <a:spcPct val="100000"/>
              </a:lnSpc>
              <a:spcBef>
                <a:spcPts val="0"/>
              </a:spcBef>
            </a:pPr>
            <a:endParaRPr lang="en-US" sz="2600">
              <a:ea typeface="Times New Roman" panose="02020603050405020304" pitchFamily="18" charset="0"/>
            </a:endParaRPr>
          </a:p>
          <a:p>
            <a:pPr marL="690563">
              <a:lnSpc>
                <a:spcPct val="100000"/>
              </a:lnSpc>
              <a:spcBef>
                <a:spcPts val="0"/>
              </a:spcBef>
            </a:pPr>
            <a:r>
              <a:rPr lang="en-US" sz="2600">
                <a:ea typeface="Times New Roman" panose="02020603050405020304" pitchFamily="18" charset="0"/>
              </a:rPr>
              <a:t>Note: Most facilities received PA 67 &amp; 87 Grant revenue prior to 2022 and would not be required to report any revenue this period.</a:t>
            </a:r>
          </a:p>
        </p:txBody>
      </p:sp>
    </p:spTree>
    <p:extLst>
      <p:ext uri="{BB962C8B-B14F-4D97-AF65-F5344CB8AC3E}">
        <p14:creationId xmlns:p14="http://schemas.microsoft.com/office/powerpoint/2010/main" val="2198184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361508" y="210952"/>
            <a:ext cx="12844129" cy="1022425"/>
          </a:xfrm>
        </p:spPr>
        <p:txBody>
          <a:bodyPr>
            <a:noAutofit/>
          </a:bodyPr>
          <a:lstStyle/>
          <a:p>
            <a:r>
              <a:rPr lang="en-US" b="1"/>
              <a:t>Civil Money Penalty Reinvestment</a:t>
            </a:r>
          </a:p>
        </p:txBody>
      </p:sp>
      <p:pic>
        <p:nvPicPr>
          <p:cNvPr id="5" name="Picture 4">
            <a:extLst>
              <a:ext uri="{FF2B5EF4-FFF2-40B4-BE49-F238E27FC236}">
                <a16:creationId xmlns:a16="http://schemas.microsoft.com/office/drawing/2014/main" id="{19714F96-7829-9121-6190-606A916A30C2}"/>
              </a:ext>
            </a:extLst>
          </p:cNvPr>
          <p:cNvPicPr>
            <a:picLocks noChangeAspect="1"/>
          </p:cNvPicPr>
          <p:nvPr/>
        </p:nvPicPr>
        <p:blipFill rotWithShape="1">
          <a:blip r:embed="rId3">
            <a:alphaModFix amt="20000"/>
          </a:blip>
          <a:srcRect l="8651" t="5331" r="3982" b="-1134"/>
          <a:stretch/>
        </p:blipFill>
        <p:spPr>
          <a:xfrm>
            <a:off x="3133610" y="1360967"/>
            <a:ext cx="6254939" cy="5555705"/>
          </a:xfrm>
          <a:prstGeom prst="rect">
            <a:avLst/>
          </a:prstGeom>
        </p:spPr>
      </p:pic>
      <p:sp>
        <p:nvSpPr>
          <p:cNvPr id="3" name="Content Placeholder 2">
            <a:extLst>
              <a:ext uri="{FF2B5EF4-FFF2-40B4-BE49-F238E27FC236}">
                <a16:creationId xmlns:a16="http://schemas.microsoft.com/office/drawing/2014/main" id="{E9CBA37D-A7CD-475E-931D-C086CCAC5BD4}"/>
              </a:ext>
            </a:extLst>
          </p:cNvPr>
          <p:cNvSpPr>
            <a:spLocks noGrp="1"/>
          </p:cNvSpPr>
          <p:nvPr>
            <p:ph idx="1"/>
          </p:nvPr>
        </p:nvSpPr>
        <p:spPr>
          <a:xfrm>
            <a:off x="361508" y="1658679"/>
            <a:ext cx="11238613" cy="4988370"/>
          </a:xfrm>
        </p:spPr>
        <p:txBody>
          <a:bodyPr>
            <a:normAutofit/>
          </a:bodyPr>
          <a:lstStyle/>
          <a:p>
            <a:pPr marL="0" indent="0">
              <a:spcBef>
                <a:spcPts val="0"/>
              </a:spcBef>
              <a:spcAft>
                <a:spcPts val="800"/>
              </a:spcAft>
              <a:buNone/>
            </a:pPr>
            <a:r>
              <a:rPr lang="en-US" sz="3200">
                <a:ea typeface="+mn-lt"/>
                <a:cs typeface="+mn-lt"/>
              </a:rPr>
              <a:t>A Civil Money Penalty (CMP) is a monetary penalty the Centers for Medicare &amp; Medicaid Services (CMS) may impose against nursing homes for substantial noncompliance with one or more Medicare and Medicaid participation requirements for long-term care facilities.</a:t>
            </a:r>
          </a:p>
          <a:p>
            <a:pPr marL="0" indent="0">
              <a:spcBef>
                <a:spcPts val="0"/>
              </a:spcBef>
              <a:spcAft>
                <a:spcPts val="800"/>
              </a:spcAft>
              <a:buNone/>
            </a:pPr>
            <a:endParaRPr lang="en-US" sz="1200">
              <a:ea typeface="+mn-lt"/>
              <a:cs typeface="+mn-lt"/>
            </a:endParaRPr>
          </a:p>
          <a:p>
            <a:pPr marL="0" indent="0">
              <a:spcBef>
                <a:spcPts val="0"/>
              </a:spcBef>
              <a:spcAft>
                <a:spcPts val="800"/>
              </a:spcAft>
              <a:buNone/>
            </a:pPr>
            <a:r>
              <a:rPr lang="en-US" sz="3200">
                <a:ea typeface="+mn-lt"/>
                <a:cs typeface="+mn-lt"/>
              </a:rPr>
              <a:t>A portion of CMPs collected from nursing homes are returned to the state to be reinvested in support activities that benefit nursing home residents and that protect or improve their quality of care or quality of life.</a:t>
            </a:r>
          </a:p>
        </p:txBody>
      </p:sp>
    </p:spTree>
    <p:extLst>
      <p:ext uri="{BB962C8B-B14F-4D97-AF65-F5344CB8AC3E}">
        <p14:creationId xmlns:p14="http://schemas.microsoft.com/office/powerpoint/2010/main" val="1644157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361508" y="210952"/>
            <a:ext cx="12844129" cy="1022425"/>
          </a:xfrm>
        </p:spPr>
        <p:txBody>
          <a:bodyPr>
            <a:noAutofit/>
          </a:bodyPr>
          <a:lstStyle/>
          <a:p>
            <a:r>
              <a:rPr lang="en-US" b="1"/>
              <a:t>Civil Money Penalty Reinvestment</a:t>
            </a:r>
          </a:p>
        </p:txBody>
      </p:sp>
      <p:pic>
        <p:nvPicPr>
          <p:cNvPr id="5" name="Picture 4">
            <a:extLst>
              <a:ext uri="{FF2B5EF4-FFF2-40B4-BE49-F238E27FC236}">
                <a16:creationId xmlns:a16="http://schemas.microsoft.com/office/drawing/2014/main" id="{19714F96-7829-9121-6190-606A916A30C2}"/>
              </a:ext>
            </a:extLst>
          </p:cNvPr>
          <p:cNvPicPr>
            <a:picLocks noChangeAspect="1"/>
          </p:cNvPicPr>
          <p:nvPr/>
        </p:nvPicPr>
        <p:blipFill rotWithShape="1">
          <a:blip r:embed="rId3">
            <a:alphaModFix amt="20000"/>
          </a:blip>
          <a:srcRect l="8651" t="5331" r="3982" b="-1134"/>
          <a:stretch/>
        </p:blipFill>
        <p:spPr>
          <a:xfrm>
            <a:off x="3133610" y="1360967"/>
            <a:ext cx="6254939" cy="5555705"/>
          </a:xfrm>
          <a:prstGeom prst="rect">
            <a:avLst/>
          </a:prstGeom>
        </p:spPr>
      </p:pic>
      <p:sp>
        <p:nvSpPr>
          <p:cNvPr id="7" name="Content Placeholder 2">
            <a:extLst>
              <a:ext uri="{FF2B5EF4-FFF2-40B4-BE49-F238E27FC236}">
                <a16:creationId xmlns:a16="http://schemas.microsoft.com/office/drawing/2014/main" id="{34296734-796B-4F5F-CDED-C41D33741ACA}"/>
              </a:ext>
            </a:extLst>
          </p:cNvPr>
          <p:cNvSpPr>
            <a:spLocks noGrp="1"/>
          </p:cNvSpPr>
          <p:nvPr>
            <p:ph idx="1"/>
          </p:nvPr>
        </p:nvSpPr>
        <p:spPr>
          <a:xfrm>
            <a:off x="237460" y="1477926"/>
            <a:ext cx="11717079" cy="5380074"/>
          </a:xfrm>
        </p:spPr>
        <p:txBody>
          <a:bodyPr>
            <a:noAutofit/>
          </a:bodyPr>
          <a:lstStyle/>
          <a:p>
            <a:pPr marL="342900" marR="0" indent="0">
              <a:lnSpc>
                <a:spcPct val="100000"/>
              </a:lnSpc>
              <a:spcBef>
                <a:spcPts val="0"/>
              </a:spcBef>
              <a:buNone/>
            </a:pPr>
            <a:r>
              <a:rPr lang="en-US" sz="2600" b="1" u="sng"/>
              <a:t>Cost Reporting Guidance:</a:t>
            </a:r>
          </a:p>
          <a:p>
            <a:pPr marL="690563" marR="0">
              <a:lnSpc>
                <a:spcPct val="100000"/>
              </a:lnSpc>
              <a:spcBef>
                <a:spcPts val="0"/>
              </a:spcBef>
              <a:buNone/>
            </a:pPr>
            <a:r>
              <a:rPr lang="en-US" sz="2600" b="1">
                <a:effectLst/>
                <a:latin typeface="Arial" panose="020B0604020202020204" pitchFamily="34" charset="0"/>
                <a:ea typeface="Times New Roman" panose="02020603050405020304" pitchFamily="18" charset="0"/>
              </a:rPr>
              <a:t>Expenses: </a:t>
            </a:r>
            <a:r>
              <a:rPr lang="en-US" sz="2600" b="1">
                <a:ea typeface="Times New Roman" panose="02020603050405020304" pitchFamily="18" charset="0"/>
              </a:rPr>
              <a:t> </a:t>
            </a:r>
            <a:r>
              <a:rPr lang="en-US" sz="2600">
                <a:effectLst/>
                <a:latin typeface="Arial" panose="020B0604020202020204" pitchFamily="34" charset="0"/>
                <a:ea typeface="Times New Roman" panose="02020603050405020304" pitchFamily="18" charset="0"/>
              </a:rPr>
              <a:t>Providers must offset all “Civil  Money Penalty Reinvestment Program” expenses with a Worksheet 1-B adjustment on the cost report.  </a:t>
            </a:r>
          </a:p>
          <a:p>
            <a:pPr marL="690563" marR="0">
              <a:lnSpc>
                <a:spcPct val="100000"/>
              </a:lnSpc>
              <a:spcBef>
                <a:spcPts val="0"/>
              </a:spcBef>
              <a:buNone/>
            </a:pPr>
            <a:endParaRPr lang="en-US" sz="2600">
              <a:effectLst/>
              <a:latin typeface="Arial" panose="020B0604020202020204" pitchFamily="34" charset="0"/>
              <a:ea typeface="Times New Roman" panose="02020603050405020304" pitchFamily="18" charset="0"/>
            </a:endParaRPr>
          </a:p>
          <a:p>
            <a:pPr marL="690563" marR="0">
              <a:lnSpc>
                <a:spcPct val="100000"/>
              </a:lnSpc>
              <a:spcBef>
                <a:spcPts val="0"/>
              </a:spcBef>
              <a:buNone/>
            </a:pPr>
            <a:r>
              <a:rPr lang="en-US" sz="2600" b="1">
                <a:effectLst/>
                <a:latin typeface="Arial" panose="020B0604020202020204" pitchFamily="34" charset="0"/>
                <a:ea typeface="Times New Roman" panose="02020603050405020304" pitchFamily="18" charset="0"/>
              </a:rPr>
              <a:t>Revenues:</a:t>
            </a:r>
            <a:r>
              <a:rPr lang="en-US" sz="2600">
                <a:effectLst/>
                <a:latin typeface="Arial" panose="020B0604020202020204" pitchFamily="34" charset="0"/>
                <a:ea typeface="Times New Roman" panose="02020603050405020304" pitchFamily="18" charset="0"/>
              </a:rPr>
              <a:t>  Please report all “Civil Money Penalty Reinvestment Program” revenues received from the State of Michigan on WS1 – Line 72.</a:t>
            </a:r>
          </a:p>
          <a:p>
            <a:pPr marL="690563" marR="0">
              <a:lnSpc>
                <a:spcPct val="100000"/>
              </a:lnSpc>
              <a:spcBef>
                <a:spcPts val="0"/>
              </a:spcBef>
              <a:buNone/>
            </a:pPr>
            <a:endParaRPr lang="en-US" sz="2600">
              <a:effectLst/>
              <a:latin typeface="Arial" panose="020B0604020202020204" pitchFamily="34" charset="0"/>
              <a:ea typeface="Times New Roman" panose="02020603050405020304" pitchFamily="18" charset="0"/>
            </a:endParaRPr>
          </a:p>
          <a:p>
            <a:pPr marL="690563" marR="0">
              <a:lnSpc>
                <a:spcPct val="100000"/>
              </a:lnSpc>
              <a:spcBef>
                <a:spcPts val="0"/>
              </a:spcBef>
              <a:buNone/>
            </a:pPr>
            <a:r>
              <a:rPr lang="en-US" sz="2600">
                <a:effectLst/>
                <a:latin typeface="Arial" panose="020B0604020202020204" pitchFamily="34" charset="0"/>
                <a:ea typeface="Times New Roman" panose="02020603050405020304" pitchFamily="18" charset="0"/>
              </a:rPr>
              <a:t>For revenues reported on WS1 – Line 72, we will require a supporting workpaper that shows a breakdown of the different funding sources.</a:t>
            </a:r>
          </a:p>
          <a:p>
            <a:pPr marL="690563" marR="0">
              <a:lnSpc>
                <a:spcPct val="100000"/>
              </a:lnSpc>
              <a:spcBef>
                <a:spcPts val="0"/>
              </a:spcBef>
              <a:buNone/>
            </a:pPr>
            <a:endParaRPr lang="en-US" sz="2600">
              <a:ea typeface="Times New Roman" panose="02020603050405020304" pitchFamily="18" charset="0"/>
            </a:endParaRPr>
          </a:p>
        </p:txBody>
      </p:sp>
    </p:spTree>
    <p:extLst>
      <p:ext uri="{BB962C8B-B14F-4D97-AF65-F5344CB8AC3E}">
        <p14:creationId xmlns:p14="http://schemas.microsoft.com/office/powerpoint/2010/main" val="3983112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9D3C0E-E0A5-4148-8AC6-3800A96D6102}"/>
              </a:ext>
            </a:extLst>
          </p:cNvPr>
          <p:cNvPicPr>
            <a:picLocks noChangeAspect="1"/>
          </p:cNvPicPr>
          <p:nvPr/>
        </p:nvPicPr>
        <p:blipFill>
          <a:blip r:embed="rId3">
            <a:alphaModFix amt="66000"/>
          </a:blip>
          <a:stretch>
            <a:fillRect/>
          </a:stretch>
        </p:blipFill>
        <p:spPr>
          <a:xfrm>
            <a:off x="-2" y="1360966"/>
            <a:ext cx="12192003" cy="5497033"/>
          </a:xfrm>
          <a:prstGeom prst="rect">
            <a:avLst/>
          </a:prstGeom>
          <a:effectLst/>
        </p:spPr>
      </p:pic>
      <p:sp>
        <p:nvSpPr>
          <p:cNvPr id="11" name="Content Placeholder 2">
            <a:extLst>
              <a:ext uri="{FF2B5EF4-FFF2-40B4-BE49-F238E27FC236}">
                <a16:creationId xmlns:a16="http://schemas.microsoft.com/office/drawing/2014/main" id="{BF43F5E4-2AF8-479A-B43A-F8930E37D29A}"/>
              </a:ext>
            </a:extLst>
          </p:cNvPr>
          <p:cNvSpPr>
            <a:spLocks noGrp="1"/>
          </p:cNvSpPr>
          <p:nvPr>
            <p:ph idx="1"/>
          </p:nvPr>
        </p:nvSpPr>
        <p:spPr>
          <a:xfrm>
            <a:off x="393404" y="1631125"/>
            <a:ext cx="11642652" cy="4473145"/>
          </a:xfrm>
        </p:spPr>
        <p:txBody>
          <a:bodyPr vert="horz" lIns="91440" tIns="45720" rIns="91440" bIns="45720" rtlCol="0" anchor="t">
            <a:noAutofit/>
          </a:bodyPr>
          <a:lstStyle/>
          <a:p>
            <a:pPr>
              <a:lnSpc>
                <a:spcPct val="107000"/>
              </a:lnSpc>
              <a:spcBef>
                <a:spcPts val="0"/>
              </a:spcBef>
              <a:spcAft>
                <a:spcPts val="800"/>
              </a:spcAft>
            </a:pPr>
            <a:r>
              <a:rPr lang="en-US" sz="3200">
                <a:latin typeface="Arial"/>
                <a:cs typeface="Arial"/>
              </a:rPr>
              <a:t>The Paycheck Protection Program was a loan designed to provide a direct incentive for small businesses to keep their workers on the payroll. The Paycheck Protection Program (PPP) ended on May 31, 2021.  Borrowers can apply for forgiveness any time for up to five years from the date that SBA issued the SBA loan number.  SBA will forgive loans if all employee retention criteria are met, and the funds are used for eligible expenses.</a:t>
            </a:r>
          </a:p>
          <a:p>
            <a:pPr marL="0" marR="0" indent="0">
              <a:lnSpc>
                <a:spcPct val="107000"/>
              </a:lnSpc>
              <a:spcBef>
                <a:spcPts val="0"/>
              </a:spcBef>
              <a:spcAft>
                <a:spcPts val="800"/>
              </a:spcAft>
              <a:buNone/>
            </a:pPr>
            <a:endParaRPr lang="en-US" sz="2500" i="1" strike="noStrike" baseline="0"/>
          </a:p>
        </p:txBody>
      </p:sp>
      <p:sp>
        <p:nvSpPr>
          <p:cNvPr id="16" name="Title 1">
            <a:extLst>
              <a:ext uri="{FF2B5EF4-FFF2-40B4-BE49-F238E27FC236}">
                <a16:creationId xmlns:a16="http://schemas.microsoft.com/office/drawing/2014/main" id="{D31182DB-7482-46CD-AFB4-7FDB2E0EE856}"/>
              </a:ext>
            </a:extLst>
          </p:cNvPr>
          <p:cNvSpPr>
            <a:spLocks noGrp="1"/>
          </p:cNvSpPr>
          <p:nvPr>
            <p:ph type="title"/>
          </p:nvPr>
        </p:nvSpPr>
        <p:spPr>
          <a:xfrm>
            <a:off x="138222" y="199113"/>
            <a:ext cx="9999441" cy="939114"/>
          </a:xfrm>
        </p:spPr>
        <p:txBody>
          <a:bodyPr>
            <a:normAutofit/>
          </a:bodyPr>
          <a:lstStyle/>
          <a:p>
            <a:r>
              <a:rPr lang="en-US" sz="3700" b="1">
                <a:effectLst>
                  <a:outerShdw blurRad="38100" dist="38100" dir="2700000" algn="tl">
                    <a:srgbClr val="000000">
                      <a:alpha val="43137"/>
                    </a:srgbClr>
                  </a:outerShdw>
                </a:effectLst>
              </a:rPr>
              <a:t>Paycheck Protection Program (PPP) Loans</a:t>
            </a:r>
          </a:p>
        </p:txBody>
      </p:sp>
    </p:spTree>
    <p:extLst>
      <p:ext uri="{BB962C8B-B14F-4D97-AF65-F5344CB8AC3E}">
        <p14:creationId xmlns:p14="http://schemas.microsoft.com/office/powerpoint/2010/main" val="801193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9D3C0E-E0A5-4148-8AC6-3800A96D6102}"/>
              </a:ext>
            </a:extLst>
          </p:cNvPr>
          <p:cNvPicPr>
            <a:picLocks noChangeAspect="1"/>
          </p:cNvPicPr>
          <p:nvPr/>
        </p:nvPicPr>
        <p:blipFill>
          <a:blip r:embed="rId3">
            <a:alphaModFix amt="66000"/>
          </a:blip>
          <a:stretch>
            <a:fillRect/>
          </a:stretch>
        </p:blipFill>
        <p:spPr>
          <a:xfrm>
            <a:off x="-2" y="1360966"/>
            <a:ext cx="12192003" cy="5497033"/>
          </a:xfrm>
          <a:prstGeom prst="rect">
            <a:avLst/>
          </a:prstGeom>
          <a:effectLst/>
        </p:spPr>
      </p:pic>
      <p:sp>
        <p:nvSpPr>
          <p:cNvPr id="16" name="Title 1">
            <a:extLst>
              <a:ext uri="{FF2B5EF4-FFF2-40B4-BE49-F238E27FC236}">
                <a16:creationId xmlns:a16="http://schemas.microsoft.com/office/drawing/2014/main" id="{D31182DB-7482-46CD-AFB4-7FDB2E0EE856}"/>
              </a:ext>
            </a:extLst>
          </p:cNvPr>
          <p:cNvSpPr>
            <a:spLocks noGrp="1"/>
          </p:cNvSpPr>
          <p:nvPr>
            <p:ph type="title"/>
          </p:nvPr>
        </p:nvSpPr>
        <p:spPr>
          <a:xfrm>
            <a:off x="138222" y="199113"/>
            <a:ext cx="9999441" cy="939114"/>
          </a:xfrm>
        </p:spPr>
        <p:txBody>
          <a:bodyPr>
            <a:normAutofit/>
          </a:bodyPr>
          <a:lstStyle/>
          <a:p>
            <a:r>
              <a:rPr lang="en-US" sz="3700" b="1">
                <a:effectLst>
                  <a:outerShdw blurRad="38100" dist="38100" dir="2700000" algn="tl">
                    <a:srgbClr val="000000">
                      <a:alpha val="43137"/>
                    </a:srgbClr>
                  </a:outerShdw>
                </a:effectLst>
              </a:rPr>
              <a:t>Paycheck Protection Program (PPP) Loans</a:t>
            </a:r>
          </a:p>
        </p:txBody>
      </p:sp>
      <p:sp>
        <p:nvSpPr>
          <p:cNvPr id="4" name="Content Placeholder 2">
            <a:extLst>
              <a:ext uri="{FF2B5EF4-FFF2-40B4-BE49-F238E27FC236}">
                <a16:creationId xmlns:a16="http://schemas.microsoft.com/office/drawing/2014/main" id="{ED3DF77B-54C2-28B6-60D3-9F209E8742AA}"/>
              </a:ext>
            </a:extLst>
          </p:cNvPr>
          <p:cNvSpPr>
            <a:spLocks noGrp="1"/>
          </p:cNvSpPr>
          <p:nvPr>
            <p:ph idx="1"/>
          </p:nvPr>
        </p:nvSpPr>
        <p:spPr>
          <a:xfrm>
            <a:off x="-2" y="1360966"/>
            <a:ext cx="11972262" cy="5380074"/>
          </a:xfrm>
        </p:spPr>
        <p:txBody>
          <a:bodyPr>
            <a:noAutofit/>
          </a:bodyPr>
          <a:lstStyle/>
          <a:p>
            <a:pPr marL="342900" marR="0" indent="0">
              <a:lnSpc>
                <a:spcPct val="100000"/>
              </a:lnSpc>
              <a:spcBef>
                <a:spcPts val="0"/>
              </a:spcBef>
              <a:buNone/>
            </a:pPr>
            <a:r>
              <a:rPr lang="en-US" sz="2600" b="1" u="sng"/>
              <a:t>Cost Reporting Guidance:</a:t>
            </a:r>
          </a:p>
          <a:p>
            <a:pPr marL="342900" marR="0" indent="0">
              <a:lnSpc>
                <a:spcPct val="100000"/>
              </a:lnSpc>
              <a:spcBef>
                <a:spcPts val="0"/>
              </a:spcBef>
              <a:buNone/>
            </a:pPr>
            <a:r>
              <a:rPr lang="en-US" sz="2600" b="1">
                <a:effectLst/>
                <a:latin typeface="Arial" panose="020B0604020202020204" pitchFamily="34" charset="0"/>
                <a:ea typeface="Times New Roman" panose="02020603050405020304" pitchFamily="18" charset="0"/>
              </a:rPr>
              <a:t>  </a:t>
            </a:r>
            <a:r>
              <a:rPr lang="en-US" sz="2600">
                <a:effectLst/>
                <a:latin typeface="Arial" panose="020B0604020202020204" pitchFamily="34" charset="0"/>
                <a:ea typeface="Times New Roman" panose="02020603050405020304" pitchFamily="18" charset="0"/>
              </a:rPr>
              <a:t>If criteria is met to forgive all or part of the loan, please report the following:</a:t>
            </a:r>
          </a:p>
          <a:p>
            <a:pPr marL="690563" marR="0">
              <a:lnSpc>
                <a:spcPct val="100000"/>
              </a:lnSpc>
              <a:spcBef>
                <a:spcPts val="0"/>
              </a:spcBef>
              <a:buNone/>
            </a:pPr>
            <a:endParaRPr lang="en-US" sz="600">
              <a:effectLst/>
              <a:latin typeface="Arial" panose="020B0604020202020204" pitchFamily="34" charset="0"/>
              <a:ea typeface="Times New Roman" panose="02020603050405020304" pitchFamily="18" charset="0"/>
            </a:endParaRPr>
          </a:p>
          <a:p>
            <a:pPr marL="796925" marR="0">
              <a:lnSpc>
                <a:spcPct val="100000"/>
              </a:lnSpc>
              <a:spcBef>
                <a:spcPts val="0"/>
              </a:spcBef>
              <a:buNone/>
            </a:pPr>
            <a:r>
              <a:rPr lang="en-US" sz="2600" b="1">
                <a:effectLst/>
                <a:latin typeface="Arial" panose="020B0604020202020204" pitchFamily="34" charset="0"/>
                <a:ea typeface="Times New Roman" panose="02020603050405020304" pitchFamily="18" charset="0"/>
              </a:rPr>
              <a:t>Expenses: </a:t>
            </a:r>
            <a:r>
              <a:rPr lang="en-US" sz="2600">
                <a:effectLst/>
                <a:latin typeface="Arial" panose="020B0604020202020204" pitchFamily="34" charset="0"/>
                <a:ea typeface="Times New Roman" panose="02020603050405020304" pitchFamily="18" charset="0"/>
              </a:rPr>
              <a:t>Providers must not offset expenses covered by a forgiven PPP loan in accordance with the COVID-19 Frequently Asked Questions (FAQs) on Medicare Fee-for-Service (FFS) Billing, Section V. Cost Reporting from CMS. </a:t>
            </a:r>
          </a:p>
          <a:p>
            <a:pPr marL="796925" marR="0">
              <a:lnSpc>
                <a:spcPct val="100000"/>
              </a:lnSpc>
              <a:spcBef>
                <a:spcPts val="0"/>
              </a:spcBef>
              <a:buNone/>
            </a:pPr>
            <a:endParaRPr lang="en-US" sz="1200" b="1">
              <a:effectLst/>
              <a:latin typeface="Arial" panose="020B0604020202020204" pitchFamily="34" charset="0"/>
              <a:ea typeface="Times New Roman" panose="02020603050405020304" pitchFamily="18" charset="0"/>
            </a:endParaRPr>
          </a:p>
          <a:p>
            <a:pPr marL="796925" marR="0">
              <a:lnSpc>
                <a:spcPct val="100000"/>
              </a:lnSpc>
              <a:spcBef>
                <a:spcPts val="0"/>
              </a:spcBef>
              <a:buNone/>
            </a:pPr>
            <a:r>
              <a:rPr lang="en-US" sz="2600" b="1">
                <a:effectLst/>
                <a:latin typeface="Arial" panose="020B0604020202020204" pitchFamily="34" charset="0"/>
                <a:ea typeface="Times New Roman" panose="02020603050405020304" pitchFamily="18" charset="0"/>
              </a:rPr>
              <a:t>Revenues: </a:t>
            </a:r>
            <a:r>
              <a:rPr lang="en-US" sz="2600">
                <a:effectLst/>
                <a:latin typeface="Arial" panose="020B0604020202020204" pitchFamily="34" charset="0"/>
                <a:ea typeface="Times New Roman" panose="02020603050405020304" pitchFamily="18" charset="0"/>
              </a:rPr>
              <a:t>Please report funds received from the forgiven PPP loan on WS1 – Line 72.</a:t>
            </a:r>
          </a:p>
          <a:p>
            <a:pPr marL="796925" marR="0">
              <a:lnSpc>
                <a:spcPct val="100000"/>
              </a:lnSpc>
              <a:spcBef>
                <a:spcPts val="0"/>
              </a:spcBef>
              <a:buNone/>
            </a:pPr>
            <a:endParaRPr lang="en-US" sz="1200">
              <a:effectLst/>
              <a:latin typeface="Arial" panose="020B0604020202020204" pitchFamily="34" charset="0"/>
              <a:ea typeface="Times New Roman" panose="02020603050405020304" pitchFamily="18" charset="0"/>
            </a:endParaRPr>
          </a:p>
          <a:p>
            <a:pPr marL="796925" marR="0">
              <a:lnSpc>
                <a:spcPct val="100000"/>
              </a:lnSpc>
              <a:spcBef>
                <a:spcPts val="0"/>
              </a:spcBef>
              <a:buNone/>
            </a:pPr>
            <a:r>
              <a:rPr lang="en-US" sz="2600">
                <a:effectLst/>
                <a:latin typeface="Arial" panose="020B0604020202020204" pitchFamily="34" charset="0"/>
                <a:ea typeface="Times New Roman" panose="02020603050405020304" pitchFamily="18" charset="0"/>
              </a:rPr>
              <a:t>For revenues are reported on WS1 – Line 72, we will require a supporting workpaper that shows a breakdown of the different funding sources and the loan forgiveness documentation from the U.S. Small Business Administration.</a:t>
            </a:r>
          </a:p>
          <a:p>
            <a:pPr marL="690563" marR="0">
              <a:lnSpc>
                <a:spcPct val="100000"/>
              </a:lnSpc>
              <a:spcBef>
                <a:spcPts val="0"/>
              </a:spcBef>
              <a:buNone/>
            </a:pPr>
            <a:endParaRPr lang="en-US" sz="2600">
              <a:ea typeface="Times New Roman" panose="02020603050405020304" pitchFamily="18" charset="0"/>
            </a:endParaRPr>
          </a:p>
        </p:txBody>
      </p:sp>
    </p:spTree>
    <p:extLst>
      <p:ext uri="{BB962C8B-B14F-4D97-AF65-F5344CB8AC3E}">
        <p14:creationId xmlns:p14="http://schemas.microsoft.com/office/powerpoint/2010/main" val="2539589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E9D3C0E-E0A5-4148-8AC6-3800A96D6102}"/>
              </a:ext>
            </a:extLst>
          </p:cNvPr>
          <p:cNvPicPr>
            <a:picLocks noChangeAspect="1"/>
          </p:cNvPicPr>
          <p:nvPr/>
        </p:nvPicPr>
        <p:blipFill>
          <a:blip r:embed="rId3">
            <a:alphaModFix amt="66000"/>
          </a:blip>
          <a:stretch>
            <a:fillRect/>
          </a:stretch>
        </p:blipFill>
        <p:spPr>
          <a:xfrm>
            <a:off x="-2" y="1360966"/>
            <a:ext cx="12192003" cy="5497033"/>
          </a:xfrm>
          <a:prstGeom prst="rect">
            <a:avLst/>
          </a:prstGeom>
          <a:effectLst/>
        </p:spPr>
      </p:pic>
      <p:sp>
        <p:nvSpPr>
          <p:cNvPr id="16" name="Title 1">
            <a:extLst>
              <a:ext uri="{FF2B5EF4-FFF2-40B4-BE49-F238E27FC236}">
                <a16:creationId xmlns:a16="http://schemas.microsoft.com/office/drawing/2014/main" id="{D31182DB-7482-46CD-AFB4-7FDB2E0EE856}"/>
              </a:ext>
            </a:extLst>
          </p:cNvPr>
          <p:cNvSpPr>
            <a:spLocks noGrp="1"/>
          </p:cNvSpPr>
          <p:nvPr>
            <p:ph type="title"/>
          </p:nvPr>
        </p:nvSpPr>
        <p:spPr>
          <a:xfrm>
            <a:off x="138222" y="199113"/>
            <a:ext cx="9999441" cy="939114"/>
          </a:xfrm>
        </p:spPr>
        <p:txBody>
          <a:bodyPr>
            <a:normAutofit/>
          </a:bodyPr>
          <a:lstStyle/>
          <a:p>
            <a:r>
              <a:rPr lang="en-US" sz="3700" b="1">
                <a:effectLst>
                  <a:outerShdw blurRad="38100" dist="38100" dir="2700000" algn="tl">
                    <a:srgbClr val="000000">
                      <a:alpha val="43137"/>
                    </a:srgbClr>
                  </a:outerShdw>
                </a:effectLst>
              </a:rPr>
              <a:t>Paycheck Protection Program (PPP) Loans</a:t>
            </a:r>
          </a:p>
        </p:txBody>
      </p:sp>
      <p:sp>
        <p:nvSpPr>
          <p:cNvPr id="4" name="Content Placeholder 2">
            <a:extLst>
              <a:ext uri="{FF2B5EF4-FFF2-40B4-BE49-F238E27FC236}">
                <a16:creationId xmlns:a16="http://schemas.microsoft.com/office/drawing/2014/main" id="{ED3DF77B-54C2-28B6-60D3-9F209E8742AA}"/>
              </a:ext>
            </a:extLst>
          </p:cNvPr>
          <p:cNvSpPr>
            <a:spLocks noGrp="1"/>
          </p:cNvSpPr>
          <p:nvPr>
            <p:ph idx="1"/>
          </p:nvPr>
        </p:nvSpPr>
        <p:spPr>
          <a:xfrm>
            <a:off x="-2" y="1360966"/>
            <a:ext cx="11972262" cy="5380074"/>
          </a:xfrm>
        </p:spPr>
        <p:txBody>
          <a:bodyPr>
            <a:noAutofit/>
          </a:bodyPr>
          <a:lstStyle/>
          <a:p>
            <a:pPr marL="342900" marR="0" indent="0">
              <a:lnSpc>
                <a:spcPct val="100000"/>
              </a:lnSpc>
              <a:spcBef>
                <a:spcPts val="0"/>
              </a:spcBef>
              <a:buNone/>
            </a:pPr>
            <a:r>
              <a:rPr lang="en-US" b="1" u="sng"/>
              <a:t>Cost Reporting Guidance:</a:t>
            </a:r>
          </a:p>
          <a:p>
            <a:pPr marL="342900" marR="0" indent="0">
              <a:lnSpc>
                <a:spcPct val="100000"/>
              </a:lnSpc>
              <a:spcBef>
                <a:spcPts val="0"/>
              </a:spcBef>
              <a:buNone/>
            </a:pPr>
            <a:r>
              <a:rPr lang="en-US">
                <a:effectLst/>
                <a:latin typeface="Arial" panose="020B0604020202020204" pitchFamily="34" charset="0"/>
                <a:ea typeface="Times New Roman" panose="02020603050405020304" pitchFamily="18" charset="0"/>
              </a:rPr>
              <a:t>If criteria is not met to forgive all or part of the loan, please utilize the Worksheet 6 guidance within our cost report instructions for the reporting of the loan balance and report the related interest expense like other interest expenses on the cost report. </a:t>
            </a:r>
          </a:p>
          <a:p>
            <a:pPr marL="342900" marR="0" indent="0">
              <a:lnSpc>
                <a:spcPct val="100000"/>
              </a:lnSpc>
              <a:spcBef>
                <a:spcPts val="0"/>
              </a:spcBef>
              <a:buNone/>
            </a:pPr>
            <a:endParaRPr lang="en-US" sz="2600">
              <a:ea typeface="Times New Roman" panose="02020603050405020304" pitchFamily="18" charset="0"/>
            </a:endParaRPr>
          </a:p>
          <a:p>
            <a:pPr marL="342900" marR="0" indent="0">
              <a:lnSpc>
                <a:spcPct val="100000"/>
              </a:lnSpc>
              <a:spcBef>
                <a:spcPts val="0"/>
              </a:spcBef>
              <a:buNone/>
            </a:pPr>
            <a:r>
              <a:rPr lang="en-US">
                <a:effectLst/>
                <a:latin typeface="Arial" panose="020B0604020202020204" pitchFamily="34" charset="0"/>
                <a:ea typeface="Times New Roman" panose="02020603050405020304" pitchFamily="18" charset="0"/>
              </a:rPr>
              <a:t>Please note that these COVID-19 pandemic working capital loans will not be subjected to the 12 month or less requirement.</a:t>
            </a:r>
            <a:endParaRPr lang="en-US">
              <a:ea typeface="Times New Roman" panose="02020603050405020304" pitchFamily="18" charset="0"/>
            </a:endParaRPr>
          </a:p>
        </p:txBody>
      </p:sp>
    </p:spTree>
    <p:extLst>
      <p:ext uri="{BB962C8B-B14F-4D97-AF65-F5344CB8AC3E}">
        <p14:creationId xmlns:p14="http://schemas.microsoft.com/office/powerpoint/2010/main" val="3830020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DC9209-BA51-5116-19DE-033669B7E4D2}"/>
              </a:ext>
            </a:extLst>
          </p:cNvPr>
          <p:cNvPicPr>
            <a:picLocks noChangeAspect="1"/>
          </p:cNvPicPr>
          <p:nvPr/>
        </p:nvPicPr>
        <p:blipFill>
          <a:blip r:embed="rId3"/>
          <a:stretch>
            <a:fillRect/>
          </a:stretch>
        </p:blipFill>
        <p:spPr>
          <a:xfrm>
            <a:off x="8628684" y="1597815"/>
            <a:ext cx="3045865" cy="3686079"/>
          </a:xfrm>
          <a:prstGeom prst="rect">
            <a:avLst/>
          </a:prstGeom>
        </p:spPr>
      </p:pic>
      <p:sp>
        <p:nvSpPr>
          <p:cNvPr id="4" name="Title 3">
            <a:extLst>
              <a:ext uri="{FF2B5EF4-FFF2-40B4-BE49-F238E27FC236}">
                <a16:creationId xmlns:a16="http://schemas.microsoft.com/office/drawing/2014/main" id="{78E43BEA-0810-4738-BC65-53C2297B3DCA}"/>
              </a:ext>
            </a:extLst>
          </p:cNvPr>
          <p:cNvSpPr>
            <a:spLocks noGrp="1"/>
          </p:cNvSpPr>
          <p:nvPr>
            <p:ph type="title"/>
          </p:nvPr>
        </p:nvSpPr>
        <p:spPr>
          <a:xfrm>
            <a:off x="0" y="342942"/>
            <a:ext cx="9603275" cy="644491"/>
          </a:xfrm>
        </p:spPr>
        <p:txBody>
          <a:bodyPr>
            <a:normAutofit/>
          </a:bodyPr>
          <a:lstStyle/>
          <a:p>
            <a:pPr algn="ctr"/>
            <a:r>
              <a:rPr lang="en-US" b="1">
                <a:effectLst>
                  <a:outerShdw blurRad="38100" dist="38100" dir="2700000" algn="tl">
                    <a:srgbClr val="000000">
                      <a:alpha val="43137"/>
                    </a:srgbClr>
                  </a:outerShdw>
                </a:effectLst>
              </a:rPr>
              <a:t>State &amp; Local Fiscal Recovery Fund</a:t>
            </a:r>
          </a:p>
        </p:txBody>
      </p:sp>
      <p:sp>
        <p:nvSpPr>
          <p:cNvPr id="5" name="Content Placeholder 4">
            <a:extLst>
              <a:ext uri="{FF2B5EF4-FFF2-40B4-BE49-F238E27FC236}">
                <a16:creationId xmlns:a16="http://schemas.microsoft.com/office/drawing/2014/main" id="{CA5D1960-7E03-4DEC-A8E3-867011C2A67C}"/>
              </a:ext>
            </a:extLst>
          </p:cNvPr>
          <p:cNvSpPr>
            <a:spLocks noGrp="1"/>
          </p:cNvSpPr>
          <p:nvPr>
            <p:ph idx="1"/>
          </p:nvPr>
        </p:nvSpPr>
        <p:spPr>
          <a:xfrm>
            <a:off x="248655" y="1621523"/>
            <a:ext cx="8714591" cy="4272753"/>
          </a:xfrm>
        </p:spPr>
        <p:txBody>
          <a:bodyPr>
            <a:noAutofit/>
          </a:bodyPr>
          <a:lstStyle/>
          <a:p>
            <a:pPr marL="0" indent="0">
              <a:buNone/>
            </a:pPr>
            <a:r>
              <a:rPr lang="en-US"/>
              <a:t>The State Fiscal Recovery Fund and Coronavirus Local Fiscal Recovery Fund, which together make up the Coronavirus State and Local Fiscal Recovery Funds (“SLFRF”) program. This program is intended to provide support to State, territorial, local, and Tribal governments in responding to the economic and public health impacts of COVID-19 and in their efforts to contain impacts on their communities, residents, and businesses. </a:t>
            </a:r>
          </a:p>
        </p:txBody>
      </p:sp>
    </p:spTree>
    <p:extLst>
      <p:ext uri="{BB962C8B-B14F-4D97-AF65-F5344CB8AC3E}">
        <p14:creationId xmlns:p14="http://schemas.microsoft.com/office/powerpoint/2010/main" val="2685528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DC9209-BA51-5116-19DE-033669B7E4D2}"/>
              </a:ext>
            </a:extLst>
          </p:cNvPr>
          <p:cNvPicPr>
            <a:picLocks noChangeAspect="1"/>
          </p:cNvPicPr>
          <p:nvPr/>
        </p:nvPicPr>
        <p:blipFill>
          <a:blip r:embed="rId3"/>
          <a:stretch>
            <a:fillRect/>
          </a:stretch>
        </p:blipFill>
        <p:spPr>
          <a:xfrm>
            <a:off x="8522358" y="2012484"/>
            <a:ext cx="3045865" cy="3686079"/>
          </a:xfrm>
          <a:prstGeom prst="rect">
            <a:avLst/>
          </a:prstGeom>
        </p:spPr>
      </p:pic>
      <p:sp>
        <p:nvSpPr>
          <p:cNvPr id="4" name="Title 3">
            <a:extLst>
              <a:ext uri="{FF2B5EF4-FFF2-40B4-BE49-F238E27FC236}">
                <a16:creationId xmlns:a16="http://schemas.microsoft.com/office/drawing/2014/main" id="{78E43BEA-0810-4738-BC65-53C2297B3DCA}"/>
              </a:ext>
            </a:extLst>
          </p:cNvPr>
          <p:cNvSpPr>
            <a:spLocks noGrp="1"/>
          </p:cNvSpPr>
          <p:nvPr>
            <p:ph type="title"/>
          </p:nvPr>
        </p:nvSpPr>
        <p:spPr>
          <a:xfrm>
            <a:off x="0" y="342942"/>
            <a:ext cx="9603275" cy="644491"/>
          </a:xfrm>
        </p:spPr>
        <p:txBody>
          <a:bodyPr>
            <a:normAutofit/>
          </a:bodyPr>
          <a:lstStyle/>
          <a:p>
            <a:pPr algn="ctr"/>
            <a:r>
              <a:rPr lang="en-US" b="1">
                <a:effectLst>
                  <a:outerShdw blurRad="38100" dist="38100" dir="2700000" algn="tl">
                    <a:srgbClr val="000000">
                      <a:alpha val="43137"/>
                    </a:srgbClr>
                  </a:outerShdw>
                </a:effectLst>
              </a:rPr>
              <a:t>State &amp; Local Fiscal Recovery Fund</a:t>
            </a:r>
          </a:p>
        </p:txBody>
      </p:sp>
      <p:sp>
        <p:nvSpPr>
          <p:cNvPr id="6" name="Content Placeholder 2">
            <a:extLst>
              <a:ext uri="{FF2B5EF4-FFF2-40B4-BE49-F238E27FC236}">
                <a16:creationId xmlns:a16="http://schemas.microsoft.com/office/drawing/2014/main" id="{1FDA1848-1DE5-8B6F-ADB7-4A4148552BE3}"/>
              </a:ext>
            </a:extLst>
          </p:cNvPr>
          <p:cNvSpPr>
            <a:spLocks noGrp="1"/>
          </p:cNvSpPr>
          <p:nvPr>
            <p:ph idx="1"/>
          </p:nvPr>
        </p:nvSpPr>
        <p:spPr>
          <a:xfrm>
            <a:off x="-230371" y="1350336"/>
            <a:ext cx="8917172" cy="5380074"/>
          </a:xfrm>
        </p:spPr>
        <p:txBody>
          <a:bodyPr vert="horz" lIns="91440" tIns="45720" rIns="91440" bIns="45720" rtlCol="0" anchor="t">
            <a:noAutofit/>
          </a:bodyPr>
          <a:lstStyle/>
          <a:p>
            <a:pPr marL="342900" marR="0" indent="0">
              <a:lnSpc>
                <a:spcPct val="100000"/>
              </a:lnSpc>
              <a:spcBef>
                <a:spcPts val="0"/>
              </a:spcBef>
              <a:buNone/>
            </a:pPr>
            <a:r>
              <a:rPr lang="en-US" sz="1800" b="1" u="sng">
                <a:latin typeface="Arial"/>
                <a:cs typeface="Arial"/>
              </a:rPr>
              <a:t>Cost Reporting Guidance:</a:t>
            </a:r>
          </a:p>
          <a:p>
            <a:pPr marL="690245">
              <a:lnSpc>
                <a:spcPct val="100000"/>
              </a:lnSpc>
              <a:spcBef>
                <a:spcPts val="0"/>
              </a:spcBef>
            </a:pPr>
            <a:r>
              <a:rPr lang="en-US" sz="1800" b="1">
                <a:effectLst/>
                <a:latin typeface="Arial"/>
                <a:ea typeface="Times New Roman" panose="02020603050405020304" pitchFamily="18" charset="0"/>
                <a:cs typeface="Arial"/>
              </a:rPr>
              <a:t>Expenses: </a:t>
            </a:r>
            <a:r>
              <a:rPr lang="en-US" sz="1800" b="1">
                <a:latin typeface="Arial"/>
                <a:ea typeface="Times New Roman" panose="02020603050405020304" pitchFamily="18" charset="0"/>
                <a:cs typeface="Arial"/>
              </a:rPr>
              <a:t> </a:t>
            </a:r>
            <a:r>
              <a:rPr lang="en-US" sz="1800">
                <a:effectLst/>
                <a:latin typeface="Arial"/>
                <a:ea typeface="Times New Roman" panose="02020603050405020304" pitchFamily="18" charset="0"/>
                <a:cs typeface="Arial"/>
              </a:rPr>
              <a:t>Providers must offset SLFRF funded expenses with a Worksheet 1-B adjustment on the cost report.  If SLFRF funds were used to cover lost revenues, then no Worksheet 1-B adjustment is required. Documentation will be requested during audit to support the lost revenue calculation.</a:t>
            </a:r>
            <a:r>
              <a:rPr lang="en-US" sz="1800">
                <a:latin typeface="Arial"/>
                <a:ea typeface="Times New Roman" panose="02020603050405020304" pitchFamily="18" charset="0"/>
                <a:cs typeface="Arial"/>
              </a:rPr>
              <a:t>  Funds must be spent on eligible/allowable costs as dictated by the </a:t>
            </a:r>
            <a:r>
              <a:rPr lang="en-US" sz="1800">
                <a:latin typeface="Arial"/>
                <a:ea typeface="Times New Roman" panose="02020603050405020304" pitchFamily="18" charset="0"/>
                <a:cs typeface="Arial"/>
                <a:hlinkClick r:id="rId4">
                  <a:extLst>
                    <a:ext uri="{A12FA001-AC4F-418D-AE19-62706E023703}">
                      <ahyp:hlinkClr xmlns:ahyp="http://schemas.microsoft.com/office/drawing/2018/hyperlinkcolor" xmlns="" val="tx"/>
                    </a:ext>
                  </a:extLst>
                </a:hlinkClick>
              </a:rPr>
              <a:t>State and Local Fiscal Recovery Funds Compliance and Reporting Guidance</a:t>
            </a:r>
            <a:r>
              <a:rPr lang="en-US" sz="1800">
                <a:latin typeface="Arial"/>
                <a:ea typeface="Times New Roman" panose="02020603050405020304" pitchFamily="18" charset="0"/>
                <a:cs typeface="Arial"/>
              </a:rPr>
              <a:t>.</a:t>
            </a:r>
            <a:r>
              <a:rPr lang="en-US" sz="1800">
                <a:latin typeface="Arial"/>
                <a:cs typeface="Arial"/>
              </a:rPr>
              <a:t>  Facilities are also subject to the requirements of 2 CFR 200. The SLFRF Guidance also states that facilities may use SLFRF funds to cover eligible costs incurred during the period beginning March 3, 2021 and ending December 31, 2024, as long as the award funds for the obligations incurred by December 31, 2024 are expended by December 31, 2026. </a:t>
            </a:r>
          </a:p>
          <a:p>
            <a:pPr marL="690245" marR="0">
              <a:lnSpc>
                <a:spcPct val="100000"/>
              </a:lnSpc>
              <a:spcBef>
                <a:spcPts val="0"/>
              </a:spcBef>
              <a:buNone/>
            </a:pPr>
            <a:endParaRPr lang="en-US" sz="1800">
              <a:effectLst/>
              <a:ea typeface="Times New Roman" panose="02020603050405020304" pitchFamily="18" charset="0"/>
            </a:endParaRPr>
          </a:p>
          <a:p>
            <a:pPr marL="690245" marR="0">
              <a:lnSpc>
                <a:spcPct val="100000"/>
              </a:lnSpc>
              <a:spcBef>
                <a:spcPts val="0"/>
              </a:spcBef>
              <a:buNone/>
            </a:pPr>
            <a:r>
              <a:rPr lang="en-US" sz="1800" b="1">
                <a:effectLst/>
                <a:latin typeface="Arial"/>
                <a:ea typeface="Times New Roman" panose="02020603050405020304" pitchFamily="18" charset="0"/>
                <a:cs typeface="Arial"/>
              </a:rPr>
              <a:t>Revenues:</a:t>
            </a:r>
            <a:r>
              <a:rPr lang="en-US" sz="1800">
                <a:effectLst/>
                <a:latin typeface="Arial"/>
                <a:ea typeface="Times New Roman" panose="02020603050405020304" pitchFamily="18" charset="0"/>
                <a:cs typeface="Arial"/>
              </a:rPr>
              <a:t>  Please report all SLFRF revenues on WS1 – Line 72 of the cost report.  For revenues reported on WS1 – Line 72, we will require a supporting workpaper that shows a breakdown of the different funding sources. </a:t>
            </a:r>
          </a:p>
        </p:txBody>
      </p:sp>
    </p:spTree>
    <p:extLst>
      <p:ext uri="{BB962C8B-B14F-4D97-AF65-F5344CB8AC3E}">
        <p14:creationId xmlns:p14="http://schemas.microsoft.com/office/powerpoint/2010/main" val="3535599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2A0B8D-C524-8874-6C26-0237477A608D}"/>
              </a:ext>
            </a:extLst>
          </p:cNvPr>
          <p:cNvPicPr>
            <a:picLocks noChangeAspect="1"/>
          </p:cNvPicPr>
          <p:nvPr/>
        </p:nvPicPr>
        <p:blipFill>
          <a:blip r:embed="rId3"/>
          <a:stretch>
            <a:fillRect/>
          </a:stretch>
        </p:blipFill>
        <p:spPr>
          <a:xfrm>
            <a:off x="124781" y="1584108"/>
            <a:ext cx="4103225" cy="4719324"/>
          </a:xfrm>
          <a:prstGeom prst="rect">
            <a:avLst/>
          </a:prstGeom>
        </p:spPr>
      </p:pic>
      <p:sp>
        <p:nvSpPr>
          <p:cNvPr id="4" name="Title 3">
            <a:extLst>
              <a:ext uri="{FF2B5EF4-FFF2-40B4-BE49-F238E27FC236}">
                <a16:creationId xmlns:a16="http://schemas.microsoft.com/office/drawing/2014/main" id="{78E43BEA-0810-4738-BC65-53C2297B3DCA}"/>
              </a:ext>
            </a:extLst>
          </p:cNvPr>
          <p:cNvSpPr>
            <a:spLocks noGrp="1"/>
          </p:cNvSpPr>
          <p:nvPr>
            <p:ph type="title"/>
          </p:nvPr>
        </p:nvSpPr>
        <p:spPr>
          <a:xfrm>
            <a:off x="124781" y="223527"/>
            <a:ext cx="9603275" cy="1049235"/>
          </a:xfrm>
        </p:spPr>
        <p:txBody>
          <a:bodyPr>
            <a:normAutofit/>
          </a:bodyPr>
          <a:lstStyle/>
          <a:p>
            <a:pPr algn="ctr"/>
            <a:r>
              <a:rPr lang="en-US" b="1"/>
              <a:t>Other Federal, State or Local Funding</a:t>
            </a:r>
          </a:p>
        </p:txBody>
      </p:sp>
      <p:sp>
        <p:nvSpPr>
          <p:cNvPr id="5" name="Content Placeholder 4">
            <a:extLst>
              <a:ext uri="{FF2B5EF4-FFF2-40B4-BE49-F238E27FC236}">
                <a16:creationId xmlns:a16="http://schemas.microsoft.com/office/drawing/2014/main" id="{CA5D1960-7E03-4DEC-A8E3-867011C2A67C}"/>
              </a:ext>
            </a:extLst>
          </p:cNvPr>
          <p:cNvSpPr>
            <a:spLocks noGrp="1"/>
          </p:cNvSpPr>
          <p:nvPr>
            <p:ph idx="1"/>
          </p:nvPr>
        </p:nvSpPr>
        <p:spPr>
          <a:xfrm>
            <a:off x="3923414" y="1488558"/>
            <a:ext cx="8036521" cy="5220586"/>
          </a:xfrm>
        </p:spPr>
        <p:txBody>
          <a:bodyPr>
            <a:normAutofit/>
          </a:bodyPr>
          <a:lstStyle/>
          <a:p>
            <a:pPr marL="0" indent="0">
              <a:lnSpc>
                <a:spcPct val="110000"/>
              </a:lnSpc>
              <a:buNone/>
            </a:pPr>
            <a:r>
              <a:rPr lang="en-US"/>
              <a:t>MDHHS recognizes that providers may have received other Federal, State or Local funding to support your operations beyond what is noted in the cost reporting instructions. </a:t>
            </a:r>
          </a:p>
          <a:p>
            <a:pPr marL="0" indent="0">
              <a:lnSpc>
                <a:spcPct val="110000"/>
              </a:lnSpc>
              <a:buNone/>
            </a:pPr>
            <a:endParaRPr lang="en-US"/>
          </a:p>
          <a:p>
            <a:pPr marL="0" indent="0">
              <a:lnSpc>
                <a:spcPct val="110000"/>
              </a:lnSpc>
              <a:buNone/>
            </a:pPr>
            <a:r>
              <a:rPr lang="en-US"/>
              <a:t>If you have specific questions on how to report the revenues and expenses for these different funding sources, please email your questions</a:t>
            </a:r>
            <a:r>
              <a:rPr lang="en-US">
                <a:solidFill>
                  <a:srgbClr val="000000"/>
                </a:solidFill>
              </a:rPr>
              <a:t> to </a:t>
            </a:r>
            <a:r>
              <a:rPr lang="en-US" u="sng">
                <a:solidFill>
                  <a:srgbClr val="0070C0"/>
                </a:solidFill>
              </a:rPr>
              <a:t>dars@michigan.gov </a:t>
            </a:r>
            <a:endParaRPr lang="en-US"/>
          </a:p>
        </p:txBody>
      </p:sp>
    </p:spTree>
    <p:extLst>
      <p:ext uri="{BB962C8B-B14F-4D97-AF65-F5344CB8AC3E}">
        <p14:creationId xmlns:p14="http://schemas.microsoft.com/office/powerpoint/2010/main" val="36923377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E43BEA-0810-4738-BC65-53C2297B3DCA}"/>
              </a:ext>
            </a:extLst>
          </p:cNvPr>
          <p:cNvSpPr>
            <a:spLocks noGrp="1"/>
          </p:cNvSpPr>
          <p:nvPr>
            <p:ph type="title"/>
          </p:nvPr>
        </p:nvSpPr>
        <p:spPr>
          <a:xfrm>
            <a:off x="354094" y="258935"/>
            <a:ext cx="9603275" cy="1049235"/>
          </a:xfrm>
        </p:spPr>
        <p:txBody>
          <a:bodyPr>
            <a:normAutofit/>
          </a:bodyPr>
          <a:lstStyle/>
          <a:p>
            <a:pPr algn="ctr"/>
            <a:r>
              <a:rPr lang="en-US" b="1">
                <a:effectLst>
                  <a:outerShdw blurRad="38100" dist="38100" dir="2700000" algn="tl">
                    <a:srgbClr val="000000">
                      <a:alpha val="43137"/>
                    </a:srgbClr>
                  </a:outerShdw>
                </a:effectLst>
              </a:rPr>
              <a:t>Other Federal, State or Local Funding</a:t>
            </a:r>
          </a:p>
        </p:txBody>
      </p:sp>
      <p:pic>
        <p:nvPicPr>
          <p:cNvPr id="3" name="Picture 2">
            <a:extLst>
              <a:ext uri="{FF2B5EF4-FFF2-40B4-BE49-F238E27FC236}">
                <a16:creationId xmlns:a16="http://schemas.microsoft.com/office/drawing/2014/main" id="{832A0B8D-C524-8874-6C26-0237477A608D}"/>
              </a:ext>
            </a:extLst>
          </p:cNvPr>
          <p:cNvPicPr>
            <a:picLocks noChangeAspect="1"/>
          </p:cNvPicPr>
          <p:nvPr/>
        </p:nvPicPr>
        <p:blipFill>
          <a:blip r:embed="rId3">
            <a:alphaModFix amt="25000"/>
          </a:blip>
          <a:stretch>
            <a:fillRect/>
          </a:stretch>
        </p:blipFill>
        <p:spPr>
          <a:xfrm>
            <a:off x="5342647" y="2004533"/>
            <a:ext cx="3994724" cy="4594532"/>
          </a:xfrm>
          <a:prstGeom prst="rect">
            <a:avLst/>
          </a:prstGeom>
        </p:spPr>
      </p:pic>
      <p:sp>
        <p:nvSpPr>
          <p:cNvPr id="7" name="Content Placeholder 4">
            <a:extLst>
              <a:ext uri="{FF2B5EF4-FFF2-40B4-BE49-F238E27FC236}">
                <a16:creationId xmlns:a16="http://schemas.microsoft.com/office/drawing/2014/main" id="{C024DA1C-F885-A3D9-D4C0-FC4F30E4C733}"/>
              </a:ext>
            </a:extLst>
          </p:cNvPr>
          <p:cNvSpPr txBox="1">
            <a:spLocks/>
          </p:cNvSpPr>
          <p:nvPr/>
        </p:nvSpPr>
        <p:spPr>
          <a:xfrm>
            <a:off x="354094" y="1575593"/>
            <a:ext cx="11416148" cy="4923847"/>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just">
              <a:spcBef>
                <a:spcPts val="0"/>
              </a:spcBef>
              <a:buFont typeface="Arial" panose="020B0604020202020204" pitchFamily="34" charset="0"/>
              <a:buNone/>
            </a:pPr>
            <a:r>
              <a:rPr lang="en-US" sz="2800" b="1" u="sng"/>
              <a:t>GENERAL REPORTING GUIDANCE:</a:t>
            </a:r>
          </a:p>
          <a:p>
            <a:pPr marL="342900" indent="-342900" algn="just">
              <a:spcBef>
                <a:spcPts val="0"/>
              </a:spcBef>
              <a:buFont typeface="Symbol" panose="05050102010706020507" pitchFamily="18" charset="2"/>
              <a:buChar char=""/>
            </a:pPr>
            <a:r>
              <a:rPr lang="en-US" sz="2800" b="1">
                <a:ea typeface="Times New Roman" panose="02020603050405020304" pitchFamily="18" charset="0"/>
              </a:rPr>
              <a:t>Expenses:  </a:t>
            </a:r>
            <a:r>
              <a:rPr lang="en-US" sz="2800">
                <a:ea typeface="Times New Roman" panose="02020603050405020304" pitchFamily="18" charset="0"/>
              </a:rPr>
              <a:t>Providers must offset expenses funded from other sources with a Worksheet 1-B adjustment on the cost report.  If funds were used to cover lost revenues, then no Worksheet 1-B adjustment is required. Documentation will be requested during audit to support the lost revenue calculation.</a:t>
            </a:r>
          </a:p>
          <a:p>
            <a:pPr marL="342900" indent="-342900" algn="just">
              <a:spcBef>
                <a:spcPts val="0"/>
              </a:spcBef>
              <a:buFont typeface="Symbol" panose="05050102010706020507" pitchFamily="18" charset="2"/>
              <a:buChar char=""/>
            </a:pPr>
            <a:endParaRPr lang="en-US" sz="2800" b="1">
              <a:ea typeface="Times New Roman" panose="02020603050405020304" pitchFamily="18" charset="0"/>
            </a:endParaRPr>
          </a:p>
          <a:p>
            <a:pPr marL="342900" indent="-342900" algn="just">
              <a:spcBef>
                <a:spcPts val="0"/>
              </a:spcBef>
              <a:buFont typeface="Symbol" panose="05050102010706020507" pitchFamily="18" charset="2"/>
              <a:buChar char=""/>
            </a:pPr>
            <a:r>
              <a:rPr lang="en-US" sz="2800" b="1">
                <a:ea typeface="Times New Roman" panose="02020603050405020304" pitchFamily="18" charset="0"/>
              </a:rPr>
              <a:t>Revenues:  </a:t>
            </a:r>
            <a:r>
              <a:rPr lang="en-US" sz="2800">
                <a:ea typeface="Times New Roman" panose="02020603050405020304" pitchFamily="18" charset="0"/>
              </a:rPr>
              <a:t>Please report other revenues on WS1 – Line 72 of the cost report.  For revenues reported on WS1 – Line 72, we will require a supporting workpaper that shows a breakdown of the different funding sources. </a:t>
            </a:r>
          </a:p>
        </p:txBody>
      </p:sp>
    </p:spTree>
    <p:extLst>
      <p:ext uri="{BB962C8B-B14F-4D97-AF65-F5344CB8AC3E}">
        <p14:creationId xmlns:p14="http://schemas.microsoft.com/office/powerpoint/2010/main" val="1949854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532FD-D7AE-421C-8DCD-94382F87FE3F}"/>
              </a:ext>
            </a:extLst>
          </p:cNvPr>
          <p:cNvSpPr>
            <a:spLocks noGrp="1"/>
          </p:cNvSpPr>
          <p:nvPr>
            <p:ph type="title"/>
          </p:nvPr>
        </p:nvSpPr>
        <p:spPr>
          <a:xfrm>
            <a:off x="318654" y="0"/>
            <a:ext cx="9603275" cy="1231034"/>
          </a:xfrm>
        </p:spPr>
        <p:txBody>
          <a:bodyPr/>
          <a:lstStyle/>
          <a:p>
            <a:r>
              <a:rPr lang="en-US" b="1">
                <a:effectLst>
                  <a:outerShdw blurRad="38100" dist="38100" dir="2700000" algn="tl">
                    <a:srgbClr val="000000">
                      <a:alpha val="43137"/>
                    </a:srgbClr>
                  </a:outerShdw>
                </a:effectLst>
              </a:rPr>
              <a:t>Non-Available Beds</a:t>
            </a:r>
          </a:p>
        </p:txBody>
      </p:sp>
      <p:sp>
        <p:nvSpPr>
          <p:cNvPr id="3" name="Content Placeholder 2">
            <a:extLst>
              <a:ext uri="{FF2B5EF4-FFF2-40B4-BE49-F238E27FC236}">
                <a16:creationId xmlns:a16="http://schemas.microsoft.com/office/drawing/2014/main" id="{60331B49-C55B-4D77-A9A5-D81623BF0C0D}"/>
              </a:ext>
            </a:extLst>
          </p:cNvPr>
          <p:cNvSpPr>
            <a:spLocks noGrp="1"/>
          </p:cNvSpPr>
          <p:nvPr>
            <p:ph idx="1"/>
          </p:nvPr>
        </p:nvSpPr>
        <p:spPr>
          <a:xfrm>
            <a:off x="318654" y="1498600"/>
            <a:ext cx="11554691" cy="5359399"/>
          </a:xfrm>
        </p:spPr>
        <p:txBody>
          <a:bodyPr>
            <a:normAutofit lnSpcReduction="10000"/>
          </a:bodyPr>
          <a:lstStyle/>
          <a:p>
            <a:pPr marL="63500"/>
            <a:r>
              <a:rPr lang="en-US">
                <a:ea typeface="+mn-lt"/>
                <a:cs typeface="+mn-lt"/>
              </a:rPr>
              <a:t>Any Non-Available Beds utilized to care for COVID Positive Residents should follow the guidance issued in </a:t>
            </a:r>
            <a:r>
              <a:rPr lang="en-US">
                <a:ea typeface="+mn-lt"/>
                <a:cs typeface="+mn-lt"/>
                <a:hlinkClick r:id="rId3">
                  <a:extLst>
                    <a:ext uri="{A12FA001-AC4F-418D-AE19-62706E023703}">
                      <ahyp:hlinkClr xmlns:ahyp="http://schemas.microsoft.com/office/drawing/2018/hyperlinkcolor" xmlns="" val="tx"/>
                    </a:ext>
                  </a:extLst>
                </a:hlinkClick>
              </a:rPr>
              <a:t>MSA 21-43</a:t>
            </a:r>
            <a:r>
              <a:rPr lang="en-US">
                <a:ea typeface="+mn-lt"/>
                <a:cs typeface="+mn-lt"/>
              </a:rPr>
              <a:t>  and </a:t>
            </a:r>
            <a:r>
              <a:rPr lang="en-US" u="sng">
                <a:ea typeface="+mn-lt"/>
                <a:cs typeface="+mn-lt"/>
                <a:hlinkClick r:id="rId3">
                  <a:extLst>
                    <a:ext uri="{A12FA001-AC4F-418D-AE19-62706E023703}">
                      <ahyp:hlinkClr xmlns:ahyp="http://schemas.microsoft.com/office/drawing/2018/hyperlinkcolor" xmlns="" val="tx"/>
                    </a:ext>
                  </a:extLst>
                </a:hlinkClick>
              </a:rPr>
              <a:t>HASA</a:t>
            </a:r>
            <a:r>
              <a:rPr lang="en-US" u="sng">
                <a:ea typeface="+mn-lt"/>
                <a:cs typeface="+mn-lt"/>
              </a:rPr>
              <a:t> 22-04</a:t>
            </a:r>
            <a:r>
              <a:rPr lang="en-US">
                <a:ea typeface="+mn-lt"/>
                <a:cs typeface="+mn-lt"/>
              </a:rPr>
              <a:t>.</a:t>
            </a:r>
          </a:p>
          <a:p>
            <a:pPr marL="63500"/>
            <a:r>
              <a:rPr lang="en-US" sz="1200">
                <a:ea typeface="+mn-lt"/>
                <a:cs typeface="+mn-lt"/>
              </a:rPr>
              <a:t> </a:t>
            </a:r>
          </a:p>
          <a:p>
            <a:pPr marL="63500"/>
            <a:r>
              <a:rPr lang="en-US">
                <a:ea typeface="+mn-lt"/>
                <a:cs typeface="+mn-lt"/>
              </a:rPr>
              <a:t>Reporting bed changes for a Non-Available Bed Plan (NABP) must be reported on Part II – Other Nursing Facility Data of WS B as a decrease in bed capacity to the Non-Available Bed Plan cost center and an increase in bed capacity to the Medicaid Routine Care Unit #1 (MRCU #1) cost center. After the beds are no longer designated for placement of residents having COVID, then those bed changes should be reported as an increase in bed capacity to the Non- Available Bed Plan cost center and a decrease in bed capacity to the MRCU #1 cost center. </a:t>
            </a:r>
          </a:p>
          <a:p>
            <a:pPr marL="63500"/>
            <a:endParaRPr lang="en-US" sz="1200">
              <a:ea typeface="+mn-lt"/>
              <a:cs typeface="+mn-lt"/>
            </a:endParaRPr>
          </a:p>
          <a:p>
            <a:pPr marL="63500"/>
            <a:r>
              <a:rPr lang="en-US">
                <a:ea typeface="+mn-lt"/>
                <a:cs typeface="+mn-lt"/>
              </a:rPr>
              <a:t>No square footage changes are required to be reported on Worksheet 2 for a Non-Available bed plan issued after 10/01/2021.  </a:t>
            </a:r>
            <a:endParaRPr lang="en-US"/>
          </a:p>
          <a:p>
            <a:endParaRPr lang="en-US" b="1">
              <a:effectLst>
                <a:outerShdw blurRad="38100" dist="38100" dir="2700000" algn="tl">
                  <a:srgbClr val="000000">
                    <a:alpha val="43137"/>
                  </a:srgbClr>
                </a:outerShdw>
              </a:effectLst>
            </a:endParaRPr>
          </a:p>
          <a:p>
            <a:pPr marL="285750" indent="-285750"/>
            <a:endParaRPr lang="en-US" sz="1800"/>
          </a:p>
        </p:txBody>
      </p:sp>
    </p:spTree>
    <p:extLst>
      <p:ext uri="{BB962C8B-B14F-4D97-AF65-F5344CB8AC3E}">
        <p14:creationId xmlns:p14="http://schemas.microsoft.com/office/powerpoint/2010/main" val="33389043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5FD20-58C2-BFC4-20E9-5A6CA8961CDD}"/>
              </a:ext>
            </a:extLst>
          </p:cNvPr>
          <p:cNvSpPr>
            <a:spLocks noGrp="1"/>
          </p:cNvSpPr>
          <p:nvPr>
            <p:ph type="title"/>
          </p:nvPr>
        </p:nvSpPr>
        <p:spPr>
          <a:xfrm>
            <a:off x="431800" y="0"/>
            <a:ext cx="9037938" cy="1325564"/>
          </a:xfrm>
        </p:spPr>
        <p:txBody>
          <a:bodyPr/>
          <a:lstStyle/>
          <a:p>
            <a:r>
              <a:rPr lang="en-US" b="1"/>
              <a:t>Non-Available Bed Plan </a:t>
            </a:r>
          </a:p>
        </p:txBody>
      </p:sp>
      <p:sp>
        <p:nvSpPr>
          <p:cNvPr id="3" name="Content Placeholder 2">
            <a:extLst>
              <a:ext uri="{FF2B5EF4-FFF2-40B4-BE49-F238E27FC236}">
                <a16:creationId xmlns:a16="http://schemas.microsoft.com/office/drawing/2014/main" id="{88415425-62B8-CB9C-B8BB-86738AF69C75}"/>
              </a:ext>
            </a:extLst>
          </p:cNvPr>
          <p:cNvSpPr>
            <a:spLocks noGrp="1"/>
          </p:cNvSpPr>
          <p:nvPr>
            <p:ph idx="1"/>
          </p:nvPr>
        </p:nvSpPr>
        <p:spPr>
          <a:xfrm>
            <a:off x="261257" y="1485900"/>
            <a:ext cx="11346543" cy="4952999"/>
          </a:xfrm>
        </p:spPr>
        <p:txBody>
          <a:bodyPr vert="horz" lIns="91440" tIns="45720" rIns="91440" bIns="45720" rtlCol="0" anchor="t">
            <a:noAutofit/>
          </a:bodyPr>
          <a:lstStyle/>
          <a:p>
            <a:pPr algn="just"/>
            <a:endParaRPr lang="en-US" sz="3000">
              <a:latin typeface="Arial"/>
              <a:cs typeface="Arial"/>
            </a:endParaRPr>
          </a:p>
          <a:p>
            <a:pPr algn="just"/>
            <a:r>
              <a:rPr lang="en-US" sz="3000">
                <a:latin typeface="Arial"/>
                <a:cs typeface="Arial"/>
              </a:rPr>
              <a:t>The temporary Non-Available Bed Plan Policy is set to expire on September 30, 2025.  MMP 24-13</a:t>
            </a:r>
            <a:endParaRPr lang="en-US"/>
          </a:p>
          <a:p>
            <a:pPr algn="just"/>
            <a:endParaRPr lang="en-US" sz="1400"/>
          </a:p>
          <a:p>
            <a:pPr algn="just"/>
            <a:endParaRPr lang="en-US" sz="3000"/>
          </a:p>
          <a:p>
            <a:pPr algn="just"/>
            <a:endParaRPr lang="en-US" sz="1400"/>
          </a:p>
          <a:p>
            <a:pPr algn="just"/>
            <a:endParaRPr lang="en-US" sz="3000"/>
          </a:p>
        </p:txBody>
      </p:sp>
    </p:spTree>
    <p:extLst>
      <p:ext uri="{BB962C8B-B14F-4D97-AF65-F5344CB8AC3E}">
        <p14:creationId xmlns:p14="http://schemas.microsoft.com/office/powerpoint/2010/main" val="3061273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36789-E9AE-5D46-9F1F-76B5363A4E9E}"/>
              </a:ext>
            </a:extLst>
          </p:cNvPr>
          <p:cNvSpPr>
            <a:spLocks noGrp="1"/>
          </p:cNvSpPr>
          <p:nvPr>
            <p:ph type="title"/>
          </p:nvPr>
        </p:nvSpPr>
        <p:spPr>
          <a:xfrm>
            <a:off x="462613" y="135766"/>
            <a:ext cx="9603275" cy="1049235"/>
          </a:xfrm>
        </p:spPr>
        <p:txBody>
          <a:bodyPr>
            <a:normAutofit fontScale="90000"/>
          </a:bodyPr>
          <a:lstStyle/>
          <a:p>
            <a:r>
              <a:rPr lang="en-US"/>
              <a:t>Temporary Bed Flexibility- Isolation Beds </a:t>
            </a:r>
            <a:br>
              <a:rPr lang="en-US"/>
            </a:br>
            <a:r>
              <a:rPr lang="en-US"/>
              <a:t>As of May 11, 2023</a:t>
            </a:r>
          </a:p>
        </p:txBody>
      </p:sp>
      <p:graphicFrame>
        <p:nvGraphicFramePr>
          <p:cNvPr id="6" name="Content Placeholder 2">
            <a:extLst>
              <a:ext uri="{FF2B5EF4-FFF2-40B4-BE49-F238E27FC236}">
                <a16:creationId xmlns:a16="http://schemas.microsoft.com/office/drawing/2014/main" id="{71DF21BE-EA35-A920-2F8E-5A9C5236967B}"/>
              </a:ext>
            </a:extLst>
          </p:cNvPr>
          <p:cNvGraphicFramePr>
            <a:graphicFrameLocks noGrp="1"/>
          </p:cNvGraphicFramePr>
          <p:nvPr>
            <p:ph idx="1"/>
            <p:extLst>
              <p:ext uri="{D42A27DB-BD31-4B8C-83A1-F6EECF244321}">
                <p14:modId xmlns:p14="http://schemas.microsoft.com/office/powerpoint/2010/main" val="3197221608"/>
              </p:ext>
            </p:extLst>
          </p:nvPr>
        </p:nvGraphicFramePr>
        <p:xfrm>
          <a:off x="462613" y="1712686"/>
          <a:ext cx="11105273" cy="44849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7071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398329" y="158681"/>
            <a:ext cx="9427842" cy="1049235"/>
          </a:xfrm>
        </p:spPr>
        <p:txBody>
          <a:bodyPr>
            <a:normAutofit/>
          </a:bodyPr>
          <a:lstStyle/>
          <a:p>
            <a:r>
              <a:rPr lang="en-US" b="1">
                <a:effectLst>
                  <a:outerShdw blurRad="38100" dist="38100" dir="2700000" algn="tl">
                    <a:srgbClr val="000000">
                      <a:alpha val="43137"/>
                    </a:srgbClr>
                  </a:outerShdw>
                </a:effectLst>
              </a:rPr>
              <a:t>Employee Retention Credit</a:t>
            </a:r>
          </a:p>
        </p:txBody>
      </p:sp>
      <p:pic>
        <p:nvPicPr>
          <p:cNvPr id="6" name="Picture 5">
            <a:extLst>
              <a:ext uri="{FF2B5EF4-FFF2-40B4-BE49-F238E27FC236}">
                <a16:creationId xmlns:a16="http://schemas.microsoft.com/office/drawing/2014/main" id="{E399C337-7070-03DF-DB9C-2BA511E57CC9}"/>
              </a:ext>
            </a:extLst>
          </p:cNvPr>
          <p:cNvPicPr>
            <a:picLocks noChangeAspect="1"/>
          </p:cNvPicPr>
          <p:nvPr/>
        </p:nvPicPr>
        <p:blipFill>
          <a:blip r:embed="rId3"/>
          <a:stretch>
            <a:fillRect/>
          </a:stretch>
        </p:blipFill>
        <p:spPr>
          <a:xfrm>
            <a:off x="398329" y="1919116"/>
            <a:ext cx="2799103" cy="3683029"/>
          </a:xfrm>
          <a:prstGeom prst="rect">
            <a:avLst/>
          </a:prstGeom>
        </p:spPr>
      </p:pic>
      <p:sp>
        <p:nvSpPr>
          <p:cNvPr id="3" name="Content Placeholder 2">
            <a:extLst>
              <a:ext uri="{FF2B5EF4-FFF2-40B4-BE49-F238E27FC236}">
                <a16:creationId xmlns:a16="http://schemas.microsoft.com/office/drawing/2014/main" id="{E9CBA37D-A7CD-475E-931D-C086CCAC5BD4}"/>
              </a:ext>
            </a:extLst>
          </p:cNvPr>
          <p:cNvSpPr>
            <a:spLocks noGrp="1"/>
          </p:cNvSpPr>
          <p:nvPr>
            <p:ph idx="1"/>
          </p:nvPr>
        </p:nvSpPr>
        <p:spPr>
          <a:xfrm>
            <a:off x="3197433" y="1481838"/>
            <a:ext cx="8800674" cy="5376162"/>
          </a:xfrm>
        </p:spPr>
        <p:txBody>
          <a:bodyPr vert="horz" lIns="91440" tIns="45720" rIns="91440" bIns="45720" rtlCol="0" anchor="t">
            <a:noAutofit/>
          </a:bodyPr>
          <a:lstStyle/>
          <a:p>
            <a:pPr marL="0" marR="0" indent="0">
              <a:spcBef>
                <a:spcPts val="0"/>
              </a:spcBef>
              <a:spcAft>
                <a:spcPts val="800"/>
              </a:spcAft>
              <a:buNone/>
            </a:pPr>
            <a:r>
              <a:rPr lang="en-US" sz="3000">
                <a:latin typeface="Arial"/>
                <a:ea typeface="Calibri"/>
                <a:cs typeface="Times New Roman"/>
              </a:rPr>
              <a:t>The Employee Retention Credit (ERC) is a fully refundable tax credit, enacted under the CARES Act and extended under the American Rescue Plan, that eligible employers claim against certain employment taxes. It is not a loan and does not have to be paid back.  For most taxpayers, the refundable credit is more than the payroll taxes paid in a credit-generating period.</a:t>
            </a:r>
          </a:p>
          <a:p>
            <a:pPr>
              <a:spcBef>
                <a:spcPts val="0"/>
              </a:spcBef>
              <a:spcAft>
                <a:spcPts val="800"/>
              </a:spcAft>
            </a:pPr>
            <a:endParaRPr lang="en-US" sz="3000">
              <a:latin typeface="Arial"/>
              <a:ea typeface="Calibri"/>
              <a:cs typeface="Times New Roman"/>
            </a:endParaRPr>
          </a:p>
          <a:p>
            <a:pPr>
              <a:spcBef>
                <a:spcPts val="0"/>
              </a:spcBef>
              <a:spcAft>
                <a:spcPts val="800"/>
              </a:spcAft>
            </a:pPr>
            <a:r>
              <a:rPr lang="en-US" sz="3000">
                <a:latin typeface="Arial"/>
                <a:ea typeface="Calibri"/>
                <a:cs typeface="Times New Roman"/>
              </a:rPr>
              <a:t>The deadline for filing an ERC claim for the 2021 tax period is April 15, 2025.</a:t>
            </a:r>
          </a:p>
        </p:txBody>
      </p:sp>
    </p:spTree>
    <p:extLst>
      <p:ext uri="{BB962C8B-B14F-4D97-AF65-F5344CB8AC3E}">
        <p14:creationId xmlns:p14="http://schemas.microsoft.com/office/powerpoint/2010/main" val="4027019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28245D-3DE3-F2BE-17ED-CA12D42AF990}"/>
              </a:ext>
            </a:extLst>
          </p:cNvPr>
          <p:cNvPicPr>
            <a:picLocks noChangeAspect="1"/>
          </p:cNvPicPr>
          <p:nvPr/>
        </p:nvPicPr>
        <p:blipFill>
          <a:blip r:embed="rId3">
            <a:alphaModFix amt="13000"/>
          </a:blip>
          <a:stretch>
            <a:fillRect/>
          </a:stretch>
        </p:blipFill>
        <p:spPr>
          <a:xfrm>
            <a:off x="4066102" y="1320801"/>
            <a:ext cx="4059795" cy="5342368"/>
          </a:xfrm>
          <a:prstGeom prst="rect">
            <a:avLst/>
          </a:prstGeom>
        </p:spPr>
      </p:pic>
      <p:sp>
        <p:nvSpPr>
          <p:cNvPr id="2" name="Title 1">
            <a:extLst>
              <a:ext uri="{FF2B5EF4-FFF2-40B4-BE49-F238E27FC236}">
                <a16:creationId xmlns:a16="http://schemas.microsoft.com/office/drawing/2014/main" id="{4B714AC2-BE4C-465A-96C9-5740C35FE35E}"/>
              </a:ext>
            </a:extLst>
          </p:cNvPr>
          <p:cNvSpPr>
            <a:spLocks noGrp="1"/>
          </p:cNvSpPr>
          <p:nvPr>
            <p:ph type="title"/>
          </p:nvPr>
        </p:nvSpPr>
        <p:spPr>
          <a:xfrm>
            <a:off x="394659" y="141227"/>
            <a:ext cx="9603275" cy="1049235"/>
          </a:xfrm>
        </p:spPr>
        <p:txBody>
          <a:bodyPr/>
          <a:lstStyle/>
          <a:p>
            <a:r>
              <a:rPr lang="en-US" b="1">
                <a:effectLst>
                  <a:outerShdw blurRad="38100" dist="38100" dir="2700000" algn="tl">
                    <a:srgbClr val="000000">
                      <a:alpha val="43137"/>
                    </a:srgbClr>
                  </a:outerShdw>
                </a:effectLst>
              </a:rPr>
              <a:t>Employee Retention Credit</a:t>
            </a:r>
          </a:p>
        </p:txBody>
      </p:sp>
      <p:sp>
        <p:nvSpPr>
          <p:cNvPr id="3" name="Content Placeholder 2">
            <a:extLst>
              <a:ext uri="{FF2B5EF4-FFF2-40B4-BE49-F238E27FC236}">
                <a16:creationId xmlns:a16="http://schemas.microsoft.com/office/drawing/2014/main" id="{E9CBA37D-A7CD-475E-931D-C086CCAC5BD4}"/>
              </a:ext>
            </a:extLst>
          </p:cNvPr>
          <p:cNvSpPr>
            <a:spLocks noGrp="1"/>
          </p:cNvSpPr>
          <p:nvPr>
            <p:ph idx="1"/>
          </p:nvPr>
        </p:nvSpPr>
        <p:spPr>
          <a:xfrm>
            <a:off x="-103909" y="1320801"/>
            <a:ext cx="12022282" cy="5395972"/>
          </a:xfrm>
        </p:spPr>
        <p:txBody>
          <a:bodyPr>
            <a:noAutofit/>
          </a:bodyPr>
          <a:lstStyle/>
          <a:p>
            <a:pPr marL="457200" marR="0" indent="0">
              <a:lnSpc>
                <a:spcPct val="107000"/>
              </a:lnSpc>
              <a:spcBef>
                <a:spcPts val="0"/>
              </a:spcBef>
              <a:spcAft>
                <a:spcPts val="600"/>
              </a:spcAft>
              <a:buNone/>
            </a:pPr>
            <a:r>
              <a:rPr lang="en-US" sz="2800" b="1" u="sng"/>
              <a:t>Cost Reporting Guidance:</a:t>
            </a:r>
          </a:p>
          <a:p>
            <a:pPr lvl="1">
              <a:lnSpc>
                <a:spcPct val="100000"/>
              </a:lnSpc>
              <a:spcBef>
                <a:spcPts val="0"/>
              </a:spcBef>
              <a:spcAft>
                <a:spcPts val="600"/>
              </a:spcAft>
            </a:pPr>
            <a:r>
              <a:rPr lang="en-US" b="1" strike="noStrike" baseline="0">
                <a:latin typeface="Arial" panose="020B0604020202020204" pitchFamily="34" charset="0"/>
              </a:rPr>
              <a:t>Expenses:</a:t>
            </a:r>
            <a:r>
              <a:rPr lang="en-US">
                <a:latin typeface="Arial" panose="020B0604020202020204" pitchFamily="34" charset="0"/>
              </a:rPr>
              <a:t>  </a:t>
            </a:r>
            <a:r>
              <a:rPr lang="en-US">
                <a:latin typeface="Arial" panose="020B0604020202020204" pitchFamily="34" charset="0"/>
                <a:ea typeface="+mn-lt"/>
              </a:rPr>
              <a:t>No Worksheet 1-B adjustment is required. </a:t>
            </a:r>
          </a:p>
          <a:p>
            <a:pPr marL="457200" lvl="1" indent="0">
              <a:lnSpc>
                <a:spcPct val="100000"/>
              </a:lnSpc>
              <a:spcBef>
                <a:spcPts val="0"/>
              </a:spcBef>
              <a:spcAft>
                <a:spcPts val="600"/>
              </a:spcAft>
              <a:buNone/>
            </a:pPr>
            <a:endParaRPr lang="en-US" sz="1200">
              <a:latin typeface="Arial" panose="020B0604020202020204" pitchFamily="34" charset="0"/>
              <a:ea typeface="+mn-lt"/>
            </a:endParaRPr>
          </a:p>
          <a:p>
            <a:pPr marL="682625" lvl="1" indent="0">
              <a:lnSpc>
                <a:spcPct val="100000"/>
              </a:lnSpc>
              <a:spcBef>
                <a:spcPts val="0"/>
              </a:spcBef>
              <a:spcAft>
                <a:spcPts val="600"/>
              </a:spcAft>
              <a:buNone/>
            </a:pPr>
            <a:r>
              <a:rPr lang="en-US">
                <a:effectLst/>
                <a:latin typeface="Arial" panose="020B0604020202020204" pitchFamily="34" charset="0"/>
                <a:ea typeface="Times New Roman" panose="02020603050405020304" pitchFamily="18" charset="0"/>
              </a:rPr>
              <a:t>Providers should not adjust the expenses on the cost report based on refundable tax credits received from the ERC Program. Providers must adhere to HRSA’s guidance regarding uses of payments for permissible purposes (namely, to prevent, prepare for, or respond to coronavirus, and for health care related expenses or lost revenues that are attributable to coronavirus) and that the uses of the payments do not violate the prohibition to reimburse expenses that have been reimbursed from other sources or that other sources are obligated to reimburse.</a:t>
            </a:r>
          </a:p>
          <a:p>
            <a:pPr marL="457200" lvl="1" indent="0">
              <a:lnSpc>
                <a:spcPct val="100000"/>
              </a:lnSpc>
              <a:spcBef>
                <a:spcPts val="0"/>
              </a:spcBef>
              <a:spcAft>
                <a:spcPts val="600"/>
              </a:spcAft>
              <a:buNone/>
            </a:pPr>
            <a:endParaRPr lang="en-US" sz="1200">
              <a:latin typeface="Arial" panose="020B0604020202020204" pitchFamily="34" charset="0"/>
            </a:endParaRPr>
          </a:p>
          <a:p>
            <a:pPr lvl="1">
              <a:lnSpc>
                <a:spcPct val="100000"/>
              </a:lnSpc>
              <a:spcBef>
                <a:spcPts val="0"/>
              </a:spcBef>
              <a:spcAft>
                <a:spcPts val="600"/>
              </a:spcAft>
            </a:pPr>
            <a:r>
              <a:rPr lang="en-US" b="1" strike="noStrike" baseline="0">
                <a:latin typeface="Arial" panose="020B0604020202020204" pitchFamily="34" charset="0"/>
              </a:rPr>
              <a:t>Revenues:</a:t>
            </a:r>
            <a:r>
              <a:rPr lang="en-US">
                <a:latin typeface="Arial" panose="020B0604020202020204" pitchFamily="34" charset="0"/>
              </a:rPr>
              <a:t> </a:t>
            </a:r>
            <a:r>
              <a:rPr lang="en-US" strike="noStrike" baseline="0">
                <a:latin typeface="Arial" panose="020B0604020202020204" pitchFamily="34" charset="0"/>
              </a:rPr>
              <a:t> Please report funds received from the Employee Retention Credit on WS1 – Line 69 (Refund of Salaries).</a:t>
            </a:r>
          </a:p>
        </p:txBody>
      </p:sp>
    </p:spTree>
    <p:extLst>
      <p:ext uri="{BB962C8B-B14F-4D97-AF65-F5344CB8AC3E}">
        <p14:creationId xmlns:p14="http://schemas.microsoft.com/office/powerpoint/2010/main" val="2547648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A9A98-2089-7BDE-1621-2F1603D10397}"/>
              </a:ext>
            </a:extLst>
          </p:cNvPr>
          <p:cNvSpPr>
            <a:spLocks noGrp="1"/>
          </p:cNvSpPr>
          <p:nvPr>
            <p:ph type="title"/>
          </p:nvPr>
        </p:nvSpPr>
        <p:spPr>
          <a:xfrm>
            <a:off x="433087" y="1"/>
            <a:ext cx="9443051" cy="1325564"/>
          </a:xfrm>
        </p:spPr>
        <p:txBody>
          <a:bodyPr/>
          <a:lstStyle/>
          <a:p>
            <a:r>
              <a:rPr lang="en-US" b="1">
                <a:latin typeface="Arial"/>
                <a:cs typeface="Arial"/>
              </a:rPr>
              <a:t>Medication Aide Training Expenses</a:t>
            </a:r>
            <a:endParaRPr lang="en-US" b="1"/>
          </a:p>
        </p:txBody>
      </p:sp>
      <p:sp>
        <p:nvSpPr>
          <p:cNvPr id="3" name="Content Placeholder 2">
            <a:extLst>
              <a:ext uri="{FF2B5EF4-FFF2-40B4-BE49-F238E27FC236}">
                <a16:creationId xmlns:a16="http://schemas.microsoft.com/office/drawing/2014/main" id="{E0E17988-9D86-B074-BCD5-1F10E0C71DAD}"/>
              </a:ext>
            </a:extLst>
          </p:cNvPr>
          <p:cNvSpPr>
            <a:spLocks noGrp="1"/>
          </p:cNvSpPr>
          <p:nvPr>
            <p:ph idx="1"/>
          </p:nvPr>
        </p:nvSpPr>
        <p:spPr>
          <a:xfrm>
            <a:off x="259466" y="1652005"/>
            <a:ext cx="11303886" cy="4645634"/>
          </a:xfrm>
        </p:spPr>
        <p:txBody>
          <a:bodyPr vert="horz" lIns="91440" tIns="45720" rIns="91440" bIns="45720" rtlCol="0" anchor="t">
            <a:normAutofit/>
          </a:bodyPr>
          <a:lstStyle/>
          <a:p>
            <a:r>
              <a:rPr lang="en-US" sz="2400">
                <a:latin typeface="Arial"/>
                <a:cs typeface="Arial"/>
              </a:rPr>
              <a:t>A Medication Aide </a:t>
            </a:r>
            <a:r>
              <a:rPr lang="en-US" sz="2400">
                <a:latin typeface="Arial"/>
                <a:cs typeface="Times New Roman"/>
              </a:rPr>
              <a:t>is a nurse aide who holds a registration to regularly administer scheduled medications to residents of a nursing home or skilled nursing facility while under the supervision of a registered professional licensed nurse.  Legal authority for the Medication Aide program was derived from the Michigan Public Health Code, Part 219, sections 333.21901 - 333.21925 with an effective date of March 7, 2024.  </a:t>
            </a:r>
            <a:endParaRPr lang="en-US" sz="2400">
              <a:latin typeface="Arial"/>
              <a:cs typeface="Arial"/>
            </a:endParaRPr>
          </a:p>
          <a:p>
            <a:endParaRPr lang="en-US" sz="2400">
              <a:latin typeface="Arial"/>
              <a:cs typeface="Times New Roman"/>
            </a:endParaRPr>
          </a:p>
          <a:p>
            <a:r>
              <a:rPr lang="en-US" sz="2400">
                <a:latin typeface="Arial"/>
                <a:cs typeface="Times New Roman"/>
              </a:rPr>
              <a:t>Fees for the Medication Aide program includes registration, training, examination, and certification renewal.  The fees for Medication Aide staff who have successfully completed the training program can be paid by the nursing facility directly or reimbursed to the staff member.  Rules regarding the eligibility of provider reimbursement for Nurse Aide Training and Testing fees will apply to Medication Aide expense reimbursement as well.</a:t>
            </a:r>
            <a:endParaRPr lang="en-US" sz="2400">
              <a:latin typeface="Arial"/>
              <a:cs typeface="Arial"/>
            </a:endParaRPr>
          </a:p>
          <a:p>
            <a:endParaRPr lang="en-US" sz="2400">
              <a:latin typeface="Arial"/>
              <a:cs typeface="Times New Roman"/>
            </a:endParaRPr>
          </a:p>
          <a:p>
            <a:endParaRPr lang="en-US"/>
          </a:p>
        </p:txBody>
      </p:sp>
      <p:sp>
        <p:nvSpPr>
          <p:cNvPr id="4" name="Footer Placeholder 3">
            <a:extLst>
              <a:ext uri="{FF2B5EF4-FFF2-40B4-BE49-F238E27FC236}">
                <a16:creationId xmlns:a16="http://schemas.microsoft.com/office/drawing/2014/main" id="{AA06CDFF-57FD-3630-0350-9D393A88279E}"/>
              </a:ext>
            </a:extLst>
          </p:cNvPr>
          <p:cNvSpPr>
            <a:spLocks noGrp="1"/>
          </p:cNvSpPr>
          <p:nvPr>
            <p:ph type="ftr" sz="quarter" idx="3"/>
          </p:nvPr>
        </p:nvSpPr>
        <p:spPr/>
        <p:txBody>
          <a:bodyPr/>
          <a:lstStyle/>
          <a:p>
            <a:endParaRPr lang="en-US">
              <a:ea typeface="Calibri"/>
              <a:cs typeface="Calibri"/>
            </a:endParaRPr>
          </a:p>
        </p:txBody>
      </p:sp>
    </p:spTree>
    <p:extLst>
      <p:ext uri="{BB962C8B-B14F-4D97-AF65-F5344CB8AC3E}">
        <p14:creationId xmlns:p14="http://schemas.microsoft.com/office/powerpoint/2010/main" val="41319804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47005-392B-4813-D07C-047E277FC825}"/>
              </a:ext>
            </a:extLst>
          </p:cNvPr>
          <p:cNvSpPr>
            <a:spLocks noGrp="1"/>
          </p:cNvSpPr>
          <p:nvPr>
            <p:ph type="title"/>
          </p:nvPr>
        </p:nvSpPr>
        <p:spPr/>
        <p:txBody>
          <a:bodyPr/>
          <a:lstStyle/>
          <a:p>
            <a:r>
              <a:rPr lang="en-US">
                <a:latin typeface="Arial"/>
                <a:cs typeface="Arial"/>
              </a:rPr>
              <a:t>Medication Aide Training Expenses Cont.</a:t>
            </a:r>
            <a:endParaRPr lang="en-US"/>
          </a:p>
        </p:txBody>
      </p:sp>
      <p:sp>
        <p:nvSpPr>
          <p:cNvPr id="3" name="Content Placeholder 2">
            <a:extLst>
              <a:ext uri="{FF2B5EF4-FFF2-40B4-BE49-F238E27FC236}">
                <a16:creationId xmlns:a16="http://schemas.microsoft.com/office/drawing/2014/main" id="{35CCB024-F639-B307-D937-820291E8C2A3}"/>
              </a:ext>
            </a:extLst>
          </p:cNvPr>
          <p:cNvSpPr>
            <a:spLocks noGrp="1"/>
          </p:cNvSpPr>
          <p:nvPr>
            <p:ph idx="1"/>
          </p:nvPr>
        </p:nvSpPr>
        <p:spPr>
          <a:xfrm>
            <a:off x="-964" y="1613423"/>
            <a:ext cx="12191278" cy="5078628"/>
          </a:xfrm>
        </p:spPr>
        <p:txBody>
          <a:bodyPr vert="horz" lIns="91440" tIns="45720" rIns="91440" bIns="45720" rtlCol="0" anchor="t">
            <a:normAutofit/>
          </a:bodyPr>
          <a:lstStyle/>
          <a:p>
            <a:pPr marL="457200">
              <a:lnSpc>
                <a:spcPct val="107000"/>
              </a:lnSpc>
              <a:spcBef>
                <a:spcPts val="0"/>
              </a:spcBef>
              <a:spcAft>
                <a:spcPts val="600"/>
              </a:spcAft>
            </a:pPr>
            <a:r>
              <a:rPr lang="en-US" b="1" u="sng">
                <a:latin typeface="Arial"/>
                <a:cs typeface="Arial"/>
              </a:rPr>
              <a:t>Cost Reporting Guidance:</a:t>
            </a:r>
            <a:endParaRPr lang="en-US">
              <a:latin typeface="Arial"/>
              <a:cs typeface="Arial"/>
            </a:endParaRPr>
          </a:p>
          <a:p>
            <a:pPr marL="971550" lvl="1" indent="-285750">
              <a:lnSpc>
                <a:spcPct val="100000"/>
              </a:lnSpc>
              <a:spcBef>
                <a:spcPts val="0"/>
              </a:spcBef>
              <a:spcAft>
                <a:spcPts val="600"/>
              </a:spcAft>
              <a:buFont typeface="Wingdings"/>
              <a:buChar char="§"/>
            </a:pPr>
            <a:r>
              <a:rPr lang="en-US" b="1">
                <a:latin typeface="Arial"/>
                <a:cs typeface="Arial"/>
              </a:rPr>
              <a:t>Program Expenses:</a:t>
            </a:r>
            <a:r>
              <a:rPr lang="en-US">
                <a:latin typeface="Arial"/>
                <a:cs typeface="Arial"/>
              </a:rPr>
              <a:t>  Providers must report the Medication Aide program expenses in the Nursing Administration cost center on Line 358 as Support costs.  If the provider receives reimbursement for these fees from any source, they must offset the related costs.</a:t>
            </a:r>
          </a:p>
          <a:p>
            <a:pPr marL="971550" lvl="1" indent="-285750">
              <a:lnSpc>
                <a:spcPct val="100000"/>
              </a:lnSpc>
              <a:spcBef>
                <a:spcPts val="0"/>
              </a:spcBef>
              <a:spcAft>
                <a:spcPts val="600"/>
              </a:spcAft>
              <a:buFont typeface="Wingdings"/>
              <a:buChar char="§"/>
            </a:pPr>
            <a:r>
              <a:rPr lang="en-US" sz="2200" b="1">
                <a:latin typeface="Arial"/>
                <a:ea typeface="+mn-lt"/>
                <a:cs typeface="Arial"/>
              </a:rPr>
              <a:t>Training Wage Expenses:</a:t>
            </a:r>
            <a:r>
              <a:rPr lang="en-US" sz="2200">
                <a:latin typeface="Arial"/>
                <a:ea typeface="+mn-lt"/>
                <a:cs typeface="Arial"/>
              </a:rPr>
              <a:t>  Providers must report Medication Aide Training and Trainer wages, employee benefits, and payroll taxes on the same lines as Inservice Training and Trainer costs, respectively, in the Nursing Administration cost center.  For Medication Aide Trainer costs to be allowable, the person must have the appropriate registration or permits.</a:t>
            </a:r>
            <a:endParaRPr lang="en-US">
              <a:latin typeface="Arial"/>
              <a:ea typeface="+mn-lt"/>
              <a:cs typeface="Arial"/>
            </a:endParaRPr>
          </a:p>
          <a:p>
            <a:endParaRPr lang="en-US"/>
          </a:p>
        </p:txBody>
      </p:sp>
      <p:sp>
        <p:nvSpPr>
          <p:cNvPr id="4" name="Footer Placeholder 3">
            <a:extLst>
              <a:ext uri="{FF2B5EF4-FFF2-40B4-BE49-F238E27FC236}">
                <a16:creationId xmlns:a16="http://schemas.microsoft.com/office/drawing/2014/main" id="{5111C77F-F4B9-D8E0-0B2F-614F6BABC7FF}"/>
              </a:ext>
            </a:extLst>
          </p:cNvPr>
          <p:cNvSpPr>
            <a:spLocks noGrp="1"/>
          </p:cNvSpPr>
          <p:nvPr>
            <p:ph type="ftr" sz="quarter" idx="3"/>
          </p:nvPr>
        </p:nvSpPr>
        <p:spPr/>
        <p:txBody>
          <a:bodyPr/>
          <a:lstStyle/>
          <a:p>
            <a:r>
              <a:rPr lang="en-US"/>
              <a:t>&lt;#&gt;</a:t>
            </a:r>
          </a:p>
        </p:txBody>
      </p:sp>
    </p:spTree>
    <p:extLst>
      <p:ext uri="{BB962C8B-B14F-4D97-AF65-F5344CB8AC3E}">
        <p14:creationId xmlns:p14="http://schemas.microsoft.com/office/powerpoint/2010/main" val="717300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815A-1515-90EA-F847-521A5F830CB9}"/>
              </a:ext>
            </a:extLst>
          </p:cNvPr>
          <p:cNvSpPr>
            <a:spLocks noGrp="1"/>
          </p:cNvSpPr>
          <p:nvPr>
            <p:ph type="title"/>
          </p:nvPr>
        </p:nvSpPr>
        <p:spPr/>
        <p:txBody>
          <a:bodyPr/>
          <a:lstStyle/>
          <a:p>
            <a:r>
              <a:rPr lang="en-US"/>
              <a:t>Cost Report Errors/Return trends from the past year</a:t>
            </a:r>
          </a:p>
        </p:txBody>
      </p:sp>
    </p:spTree>
    <p:custDataLst>
      <p:tags r:id="rId1"/>
    </p:custDataLst>
    <p:extLst>
      <p:ext uri="{BB962C8B-B14F-4D97-AF65-F5344CB8AC3E}">
        <p14:creationId xmlns:p14="http://schemas.microsoft.com/office/powerpoint/2010/main" val="1650355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A271B-1F59-4F63-912E-F660CB2B35DC}"/>
              </a:ext>
            </a:extLst>
          </p:cNvPr>
          <p:cNvSpPr>
            <a:spLocks noGrp="1"/>
          </p:cNvSpPr>
          <p:nvPr>
            <p:ph type="title"/>
          </p:nvPr>
        </p:nvSpPr>
        <p:spPr>
          <a:xfrm>
            <a:off x="1294362" y="894502"/>
            <a:ext cx="9603275" cy="600543"/>
          </a:xfrm>
        </p:spPr>
        <p:txBody>
          <a:bodyPr>
            <a:normAutofit fontScale="90000"/>
          </a:bodyPr>
          <a:lstStyle/>
          <a:p>
            <a:pPr algn="ctr"/>
            <a:r>
              <a:rPr lang="en-US" sz="3600" b="1" u="sng">
                <a:effectLst>
                  <a:outerShdw blurRad="38100" dist="38100" dir="2700000" algn="tl">
                    <a:srgbClr val="000000">
                      <a:alpha val="43137"/>
                    </a:srgbClr>
                  </a:outerShdw>
                </a:effectLst>
              </a:rPr>
              <a:t>Cost Report Returns</a:t>
            </a:r>
            <a:r>
              <a:rPr lang="en-US" b="1"/>
              <a:t/>
            </a:r>
            <a:br>
              <a:rPr lang="en-US" b="1"/>
            </a:br>
            <a:endParaRPr lang="en-US"/>
          </a:p>
        </p:txBody>
      </p:sp>
      <p:sp>
        <p:nvSpPr>
          <p:cNvPr id="3" name="Content Placeholder 2">
            <a:extLst>
              <a:ext uri="{FF2B5EF4-FFF2-40B4-BE49-F238E27FC236}">
                <a16:creationId xmlns:a16="http://schemas.microsoft.com/office/drawing/2014/main" id="{56BC97D8-FFF7-4B32-B226-FAE5320E71CB}"/>
              </a:ext>
            </a:extLst>
          </p:cNvPr>
          <p:cNvSpPr>
            <a:spLocks noGrp="1"/>
          </p:cNvSpPr>
          <p:nvPr>
            <p:ph idx="1"/>
          </p:nvPr>
        </p:nvSpPr>
        <p:spPr>
          <a:xfrm>
            <a:off x="3913501" y="1643900"/>
            <a:ext cx="8190338" cy="1354481"/>
          </a:xfrm>
        </p:spPr>
        <p:txBody>
          <a:bodyPr vert="horz" lIns="91440" tIns="45720" rIns="91440" bIns="45720" rtlCol="0" anchor="t">
            <a:noAutofit/>
          </a:bodyPr>
          <a:lstStyle/>
          <a:p>
            <a:pPr marL="0" indent="0">
              <a:buNone/>
            </a:pPr>
            <a:r>
              <a:rPr lang="en-US">
                <a:latin typeface="Arial"/>
                <a:cs typeface="Arial"/>
              </a:rPr>
              <a:t>Over the last 3 years, MDHHS has put significant emphasis on improving the Cost Report Acceptance Process.</a:t>
            </a:r>
          </a:p>
          <a:p>
            <a:pPr marL="0" lvl="0" indent="0">
              <a:buNone/>
            </a:pPr>
            <a:endParaRPr lang="en-US"/>
          </a:p>
          <a:p>
            <a:pPr>
              <a:lnSpc>
                <a:spcPct val="100000"/>
              </a:lnSpc>
              <a:spcBef>
                <a:spcPts val="0"/>
              </a:spcBef>
            </a:pPr>
            <a:endParaRPr lang="en-US">
              <a:latin typeface="Arial"/>
              <a:cs typeface="Arial"/>
            </a:endParaRPr>
          </a:p>
          <a:p>
            <a:pPr marL="0" lvl="0" indent="0">
              <a:lnSpc>
                <a:spcPct val="100000"/>
              </a:lnSpc>
              <a:spcBef>
                <a:spcPts val="0"/>
              </a:spcBef>
              <a:buNone/>
            </a:pPr>
            <a:endParaRPr lang="en-US"/>
          </a:p>
          <a:p>
            <a:pPr>
              <a:lnSpc>
                <a:spcPct val="100000"/>
              </a:lnSpc>
              <a:spcBef>
                <a:spcPts val="0"/>
              </a:spcBef>
            </a:pPr>
            <a:endParaRPr lang="en-US">
              <a:latin typeface="Arial"/>
              <a:cs typeface="Arial"/>
            </a:endParaRPr>
          </a:p>
          <a:p>
            <a:pPr>
              <a:lnSpc>
                <a:spcPct val="100000"/>
              </a:lnSpc>
              <a:spcBef>
                <a:spcPts val="0"/>
              </a:spcBef>
            </a:pPr>
            <a:endParaRPr lang="en-US">
              <a:latin typeface="Arial"/>
              <a:cs typeface="Arial"/>
            </a:endParaRPr>
          </a:p>
          <a:p>
            <a:pPr>
              <a:lnSpc>
                <a:spcPct val="100000"/>
              </a:lnSpc>
              <a:spcBef>
                <a:spcPts val="0"/>
              </a:spcBef>
            </a:pPr>
            <a:r>
              <a:rPr lang="en-US">
                <a:latin typeface="Arial"/>
                <a:cs typeface="Arial"/>
              </a:rPr>
              <a:t>Last year was the best “Acceptance Rate” in 15 years.</a:t>
            </a:r>
            <a:endParaRPr lang="en-US" i="1">
              <a:latin typeface="Arial"/>
              <a:cs typeface="Arial"/>
            </a:endParaRPr>
          </a:p>
        </p:txBody>
      </p:sp>
      <p:pic>
        <p:nvPicPr>
          <p:cNvPr id="4" name="Picture 3">
            <a:extLst>
              <a:ext uri="{FF2B5EF4-FFF2-40B4-BE49-F238E27FC236}">
                <a16:creationId xmlns:a16="http://schemas.microsoft.com/office/drawing/2014/main" id="{EF136470-5605-4DED-A010-6C82F6D5DB35}"/>
              </a:ext>
            </a:extLst>
          </p:cNvPr>
          <p:cNvPicPr>
            <a:picLocks noChangeAspect="1"/>
          </p:cNvPicPr>
          <p:nvPr/>
        </p:nvPicPr>
        <p:blipFill>
          <a:blip r:embed="rId3"/>
          <a:stretch>
            <a:fillRect/>
          </a:stretch>
        </p:blipFill>
        <p:spPr>
          <a:xfrm>
            <a:off x="247650" y="2095588"/>
            <a:ext cx="3506362" cy="3674220"/>
          </a:xfrm>
          <a:prstGeom prst="rect">
            <a:avLst/>
          </a:prstGeom>
        </p:spPr>
      </p:pic>
      <p:graphicFrame>
        <p:nvGraphicFramePr>
          <p:cNvPr id="5" name="Table 4">
            <a:extLst>
              <a:ext uri="{FF2B5EF4-FFF2-40B4-BE49-F238E27FC236}">
                <a16:creationId xmlns:a16="http://schemas.microsoft.com/office/drawing/2014/main" id="{56379749-2E0B-67D5-602D-1A1066D9AAB8}"/>
              </a:ext>
            </a:extLst>
          </p:cNvPr>
          <p:cNvGraphicFramePr>
            <a:graphicFrameLocks noGrp="1"/>
          </p:cNvGraphicFramePr>
          <p:nvPr>
            <p:extLst>
              <p:ext uri="{D42A27DB-BD31-4B8C-83A1-F6EECF244321}">
                <p14:modId xmlns:p14="http://schemas.microsoft.com/office/powerpoint/2010/main" val="1584338546"/>
              </p:ext>
            </p:extLst>
          </p:nvPr>
        </p:nvGraphicFramePr>
        <p:xfrm>
          <a:off x="3916680" y="2998607"/>
          <a:ext cx="7799361" cy="1752595"/>
        </p:xfrm>
        <a:graphic>
          <a:graphicData uri="http://schemas.openxmlformats.org/drawingml/2006/table">
            <a:tbl>
              <a:tblPr firstRow="1" bandRow="1">
                <a:tableStyleId>{5C22544A-7EE6-4342-B048-85BDC9FD1C3A}</a:tableStyleId>
              </a:tblPr>
              <a:tblGrid>
                <a:gridCol w="2599787">
                  <a:extLst>
                    <a:ext uri="{9D8B030D-6E8A-4147-A177-3AD203B41FA5}">
                      <a16:colId xmlns:a16="http://schemas.microsoft.com/office/drawing/2014/main" val="674767302"/>
                    </a:ext>
                  </a:extLst>
                </a:gridCol>
                <a:gridCol w="2599787">
                  <a:extLst>
                    <a:ext uri="{9D8B030D-6E8A-4147-A177-3AD203B41FA5}">
                      <a16:colId xmlns:a16="http://schemas.microsoft.com/office/drawing/2014/main" val="676395488"/>
                    </a:ext>
                  </a:extLst>
                </a:gridCol>
                <a:gridCol w="2599787">
                  <a:extLst>
                    <a:ext uri="{9D8B030D-6E8A-4147-A177-3AD203B41FA5}">
                      <a16:colId xmlns:a16="http://schemas.microsoft.com/office/drawing/2014/main" val="1875497677"/>
                    </a:ext>
                  </a:extLst>
                </a:gridCol>
              </a:tblGrid>
              <a:tr h="370840">
                <a:tc>
                  <a:txBody>
                    <a:bodyPr/>
                    <a:lstStyle/>
                    <a:p>
                      <a:r>
                        <a:rPr lang="en-US"/>
                        <a:t>Year</a:t>
                      </a:r>
                    </a:p>
                  </a:txBody>
                  <a:tcPr/>
                </a:tc>
                <a:tc>
                  <a:txBody>
                    <a:bodyPr/>
                    <a:lstStyle/>
                    <a:p>
                      <a:r>
                        <a:rPr lang="en-US"/>
                        <a:t>Acceptance Rate</a:t>
                      </a:r>
                    </a:p>
                  </a:txBody>
                  <a:tcPr/>
                </a:tc>
                <a:tc>
                  <a:txBody>
                    <a:bodyPr/>
                    <a:lstStyle/>
                    <a:p>
                      <a:r>
                        <a:rPr lang="en-US"/>
                        <a:t>Average Number of Days to Accept</a:t>
                      </a:r>
                    </a:p>
                  </a:txBody>
                  <a:tcPr/>
                </a:tc>
                <a:extLst>
                  <a:ext uri="{0D108BD9-81ED-4DB2-BD59-A6C34878D82A}">
                    <a16:rowId xmlns:a16="http://schemas.microsoft.com/office/drawing/2014/main" val="906160199"/>
                  </a:ext>
                </a:extLst>
              </a:tr>
              <a:tr h="370839">
                <a:tc>
                  <a:txBody>
                    <a:bodyPr/>
                    <a:lstStyle/>
                    <a:p>
                      <a:pPr lvl="0">
                        <a:buNone/>
                      </a:pPr>
                      <a:r>
                        <a:rPr lang="en-US"/>
                        <a:t>2022</a:t>
                      </a:r>
                    </a:p>
                  </a:txBody>
                  <a:tcPr/>
                </a:tc>
                <a:tc>
                  <a:txBody>
                    <a:bodyPr/>
                    <a:lstStyle/>
                    <a:p>
                      <a:pPr lvl="0">
                        <a:buNone/>
                      </a:pPr>
                      <a:r>
                        <a:rPr lang="en-US"/>
                        <a:t>58%</a:t>
                      </a:r>
                    </a:p>
                  </a:txBody>
                  <a:tcPr/>
                </a:tc>
                <a:tc>
                  <a:txBody>
                    <a:bodyPr/>
                    <a:lstStyle/>
                    <a:p>
                      <a:pPr lvl="0">
                        <a:buNone/>
                      </a:pPr>
                      <a:r>
                        <a:rPr lang="en-US"/>
                        <a:t>27</a:t>
                      </a:r>
                    </a:p>
                  </a:txBody>
                  <a:tcPr/>
                </a:tc>
                <a:extLst>
                  <a:ext uri="{0D108BD9-81ED-4DB2-BD59-A6C34878D82A}">
                    <a16:rowId xmlns:a16="http://schemas.microsoft.com/office/drawing/2014/main" val="911095479"/>
                  </a:ext>
                </a:extLst>
              </a:tr>
              <a:tr h="370838">
                <a:tc>
                  <a:txBody>
                    <a:bodyPr/>
                    <a:lstStyle/>
                    <a:p>
                      <a:pPr lvl="0">
                        <a:buNone/>
                      </a:pPr>
                      <a:r>
                        <a:rPr lang="en-US"/>
                        <a:t>2023</a:t>
                      </a:r>
                    </a:p>
                  </a:txBody>
                  <a:tcPr/>
                </a:tc>
                <a:tc>
                  <a:txBody>
                    <a:bodyPr/>
                    <a:lstStyle/>
                    <a:p>
                      <a:pPr lvl="0">
                        <a:buNone/>
                      </a:pPr>
                      <a:r>
                        <a:rPr lang="en-US"/>
                        <a:t>56%</a:t>
                      </a:r>
                    </a:p>
                  </a:txBody>
                  <a:tcPr/>
                </a:tc>
                <a:tc>
                  <a:txBody>
                    <a:bodyPr/>
                    <a:lstStyle/>
                    <a:p>
                      <a:pPr lvl="0">
                        <a:buNone/>
                      </a:pPr>
                      <a:r>
                        <a:rPr lang="en-US"/>
                        <a:t>28</a:t>
                      </a:r>
                    </a:p>
                  </a:txBody>
                  <a:tcPr/>
                </a:tc>
                <a:extLst>
                  <a:ext uri="{0D108BD9-81ED-4DB2-BD59-A6C34878D82A}">
                    <a16:rowId xmlns:a16="http://schemas.microsoft.com/office/drawing/2014/main" val="2333499148"/>
                  </a:ext>
                </a:extLst>
              </a:tr>
              <a:tr h="370838">
                <a:tc>
                  <a:txBody>
                    <a:bodyPr/>
                    <a:lstStyle/>
                    <a:p>
                      <a:pPr lvl="0">
                        <a:buNone/>
                      </a:pPr>
                      <a:r>
                        <a:rPr lang="en-US"/>
                        <a:t>2024</a:t>
                      </a:r>
                    </a:p>
                  </a:txBody>
                  <a:tcPr/>
                </a:tc>
                <a:tc>
                  <a:txBody>
                    <a:bodyPr/>
                    <a:lstStyle/>
                    <a:p>
                      <a:pPr lvl="0">
                        <a:buNone/>
                      </a:pPr>
                      <a:r>
                        <a:rPr lang="en-US"/>
                        <a:t>67%</a:t>
                      </a:r>
                    </a:p>
                  </a:txBody>
                  <a:tcPr/>
                </a:tc>
                <a:tc>
                  <a:txBody>
                    <a:bodyPr/>
                    <a:lstStyle/>
                    <a:p>
                      <a:pPr lvl="0">
                        <a:buNone/>
                      </a:pPr>
                      <a:r>
                        <a:rPr lang="en-US"/>
                        <a:t>20</a:t>
                      </a:r>
                    </a:p>
                  </a:txBody>
                  <a:tcPr/>
                </a:tc>
                <a:extLst>
                  <a:ext uri="{0D108BD9-81ED-4DB2-BD59-A6C34878D82A}">
                    <a16:rowId xmlns:a16="http://schemas.microsoft.com/office/drawing/2014/main" val="1620484976"/>
                  </a:ext>
                </a:extLst>
              </a:tr>
            </a:tbl>
          </a:graphicData>
        </a:graphic>
      </p:graphicFrame>
    </p:spTree>
    <p:extLst>
      <p:ext uri="{BB962C8B-B14F-4D97-AF65-F5344CB8AC3E}">
        <p14:creationId xmlns:p14="http://schemas.microsoft.com/office/powerpoint/2010/main" val="332757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01B7D-E559-45D1-9815-29FA8586963E}"/>
              </a:ext>
            </a:extLst>
          </p:cNvPr>
          <p:cNvSpPr>
            <a:spLocks noGrp="1"/>
          </p:cNvSpPr>
          <p:nvPr>
            <p:ph type="title"/>
          </p:nvPr>
        </p:nvSpPr>
        <p:spPr>
          <a:xfrm>
            <a:off x="371060" y="248631"/>
            <a:ext cx="11090988" cy="1049235"/>
          </a:xfrm>
        </p:spPr>
        <p:txBody>
          <a:bodyPr>
            <a:normAutofit/>
          </a:bodyPr>
          <a:lstStyle/>
          <a:p>
            <a:pPr marL="112713" lvl="2" indent="0" algn="l">
              <a:lnSpc>
                <a:spcPct val="110000"/>
              </a:lnSpc>
              <a:buNone/>
            </a:pPr>
            <a:r>
              <a:rPr lang="en-US" sz="32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Common Cost Report Return Reasons</a:t>
            </a:r>
          </a:p>
        </p:txBody>
      </p:sp>
      <p:sp>
        <p:nvSpPr>
          <p:cNvPr id="3" name="Content Placeholder 2">
            <a:extLst>
              <a:ext uri="{FF2B5EF4-FFF2-40B4-BE49-F238E27FC236}">
                <a16:creationId xmlns:a16="http://schemas.microsoft.com/office/drawing/2014/main" id="{80A6C92F-C1D9-4A00-BD44-C0B157656675}"/>
              </a:ext>
            </a:extLst>
          </p:cNvPr>
          <p:cNvSpPr>
            <a:spLocks noGrp="1"/>
          </p:cNvSpPr>
          <p:nvPr>
            <p:ph idx="1"/>
          </p:nvPr>
        </p:nvSpPr>
        <p:spPr>
          <a:xfrm>
            <a:off x="371060" y="1456660"/>
            <a:ext cx="11712909" cy="5401340"/>
          </a:xfrm>
        </p:spPr>
        <p:txBody>
          <a:bodyPr vert="horz" lIns="91440" tIns="45720" rIns="91440" bIns="45720" rtlCol="0" anchor="t">
            <a:normAutofit/>
          </a:bodyPr>
          <a:lstStyle/>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effectLst>
                  <a:outerShdw blurRad="38100" dist="38100" dir="2700000" algn="tl">
                    <a:srgbClr val="000000">
                      <a:alpha val="43137"/>
                    </a:srgbClr>
                  </a:outerShdw>
                </a:effectLst>
              </a:rPr>
              <a:t>Not applying audit adjustments.</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effectLst>
                  <a:outerShdw blurRad="38100" dist="38100" dir="2700000" algn="tl">
                    <a:srgbClr val="000000">
                      <a:alpha val="43137"/>
                    </a:srgbClr>
                  </a:outerShdw>
                </a:effectLst>
              </a:rPr>
              <a:t>QMI/QAS incorrectly reported</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effectLst>
                  <a:outerShdw blurRad="38100" dist="38100" dir="2700000" algn="tl">
                    <a:srgbClr val="000000">
                      <a:alpha val="43137"/>
                    </a:srgbClr>
                  </a:outerShdw>
                </a:effectLst>
              </a:rPr>
              <a:t>Not supplying a copy of the nursing facility's detailed general ledger &amp; complete trial balance (with a crosswalk) of revenues &amp; expenses. (EXCEL)</a:t>
            </a:r>
          </a:p>
          <a:p>
            <a:pPr marL="569913" lvl="2" indent="-457200">
              <a:lnSpc>
                <a:spcPct val="110000"/>
              </a:lnSpc>
              <a:buBlip>
                <a:blip r:embed="rId3">
                  <a:extLst>
                    <a:ext uri="{837473B0-CC2E-450A-ABE3-18F120FF3D39}">
                      <a1611:picAttrSrcUrl xmlns:a1611="http://schemas.microsoft.com/office/drawing/2016/11/main" xmlns="" r:id="rId4"/>
                    </a:ext>
                  </a:extLst>
                </a:blip>
              </a:buBlip>
            </a:pPr>
            <a:r>
              <a:rPr lang="en-US" sz="3200">
                <a:effectLst>
                  <a:outerShdw blurRad="38100" dist="38100" dir="2700000" algn="tl">
                    <a:srgbClr val="000000">
                      <a:alpha val="43137"/>
                    </a:srgbClr>
                  </a:outerShdw>
                </a:effectLst>
              </a:rPr>
              <a:t>Not supplying Supporting documentation for Worksheet 1-A &amp; Worksheet 1-B</a:t>
            </a:r>
          </a:p>
          <a:p>
            <a:pPr marL="569595" lvl="2" indent="-457200">
              <a:lnSpc>
                <a:spcPct val="110000"/>
              </a:lnSpc>
              <a:buBlip>
                <a:blip r:embed="rId3">
                  <a:extLst>
                    <a:ext uri="{837473B0-CC2E-450A-ABE3-18F120FF3D39}">
                      <a1611:picAttrSrcUrl xmlns:a1611="http://schemas.microsoft.com/office/drawing/2016/11/main" xmlns="" r:id="rId4"/>
                    </a:ext>
                  </a:extLst>
                </a:blip>
              </a:buBlip>
            </a:pPr>
            <a:r>
              <a:rPr lang="en-US" sz="3200">
                <a:effectLst>
                  <a:outerShdw blurRad="38100" dist="38100" dir="2700000" algn="tl">
                    <a:srgbClr val="000000">
                      <a:alpha val="43137"/>
                    </a:srgbClr>
                  </a:outerShdw>
                </a:effectLst>
                <a:cs typeface="Arial"/>
              </a:rPr>
              <a:t>CHAMPS information not correct</a:t>
            </a:r>
            <a:endParaRPr lang="en-US" sz="3200">
              <a:ea typeface="Calibri" panose="020F0502020204030204"/>
              <a:cs typeface="Arial"/>
            </a:endParaRPr>
          </a:p>
        </p:txBody>
      </p:sp>
    </p:spTree>
    <p:extLst>
      <p:ext uri="{BB962C8B-B14F-4D97-AF65-F5344CB8AC3E}">
        <p14:creationId xmlns:p14="http://schemas.microsoft.com/office/powerpoint/2010/main" val="1354758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815A-1515-90EA-F847-521A5F830CB9}"/>
              </a:ext>
            </a:extLst>
          </p:cNvPr>
          <p:cNvSpPr>
            <a:spLocks noGrp="1"/>
          </p:cNvSpPr>
          <p:nvPr>
            <p:ph type="title"/>
          </p:nvPr>
        </p:nvSpPr>
        <p:spPr/>
        <p:txBody>
          <a:bodyPr/>
          <a:lstStyle/>
          <a:p>
            <a:r>
              <a:rPr lang="en-US"/>
              <a:t>Cost Report Audit Process </a:t>
            </a:r>
          </a:p>
        </p:txBody>
      </p:sp>
    </p:spTree>
    <p:custDataLst>
      <p:tags r:id="rId1"/>
    </p:custDataLst>
    <p:extLst>
      <p:ext uri="{BB962C8B-B14F-4D97-AF65-F5344CB8AC3E}">
        <p14:creationId xmlns:p14="http://schemas.microsoft.com/office/powerpoint/2010/main" val="23943964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A475A-FA35-41B8-D7F7-6C4998B21D81}"/>
              </a:ext>
            </a:extLst>
          </p:cNvPr>
          <p:cNvSpPr>
            <a:spLocks noGrp="1"/>
          </p:cNvSpPr>
          <p:nvPr>
            <p:ph type="title"/>
          </p:nvPr>
        </p:nvSpPr>
        <p:spPr/>
        <p:txBody>
          <a:bodyPr/>
          <a:lstStyle/>
          <a:p>
            <a:r>
              <a:rPr lang="en-US"/>
              <a:t>Time Studies</a:t>
            </a:r>
          </a:p>
        </p:txBody>
      </p:sp>
      <p:sp>
        <p:nvSpPr>
          <p:cNvPr id="3" name="Content Placeholder 2">
            <a:extLst>
              <a:ext uri="{FF2B5EF4-FFF2-40B4-BE49-F238E27FC236}">
                <a16:creationId xmlns:a16="http://schemas.microsoft.com/office/drawing/2014/main" id="{11451244-7C2A-39C9-96E4-8CD56EABBA6D}"/>
              </a:ext>
            </a:extLst>
          </p:cNvPr>
          <p:cNvSpPr>
            <a:spLocks noGrp="1"/>
          </p:cNvSpPr>
          <p:nvPr>
            <p:ph idx="1"/>
          </p:nvPr>
        </p:nvSpPr>
        <p:spPr>
          <a:xfrm>
            <a:off x="838200" y="1825624"/>
            <a:ext cx="8882849" cy="4383151"/>
          </a:xfrm>
        </p:spPr>
        <p:txBody>
          <a:bodyPr>
            <a:normAutofit lnSpcReduction="10000"/>
          </a:bodyPr>
          <a:lstStyle/>
          <a:p>
            <a:pPr marL="457200" indent="-457200">
              <a:buFont typeface="Arial" panose="020B0604020202020204" pitchFamily="34" charset="0"/>
              <a:buChar char="•"/>
            </a:pPr>
            <a:r>
              <a:rPr lang="en-US"/>
              <a:t>Time study plans must be submitted to MDHHS at least 90 days prior to the end of a cost report period</a:t>
            </a:r>
          </a:p>
          <a:p>
            <a:pPr marL="457200" indent="-457200">
              <a:buFont typeface="Arial" panose="020B0604020202020204" pitchFamily="34" charset="0"/>
              <a:buChar char="•"/>
            </a:pPr>
            <a:r>
              <a:rPr lang="en-US"/>
              <a:t>MDHHS has 60 days to review and approve, deny, or modify the time study plan</a:t>
            </a:r>
          </a:p>
          <a:p>
            <a:pPr marL="457200" indent="-457200">
              <a:buFont typeface="Arial" panose="020B0604020202020204" pitchFamily="34" charset="0"/>
              <a:buChar char="•"/>
            </a:pPr>
            <a:r>
              <a:rPr lang="en-US"/>
              <a:t>Time studies must follow CMS regulations</a:t>
            </a:r>
          </a:p>
          <a:p>
            <a:pPr marL="1143000" lvl="1" indent="-457200">
              <a:buFont typeface="Arial" panose="020B0604020202020204" pitchFamily="34" charset="0"/>
              <a:buChar char="•"/>
            </a:pPr>
            <a:r>
              <a:rPr lang="en-US"/>
              <a:t>MDHHS has a template that can be used, but is not required</a:t>
            </a:r>
          </a:p>
          <a:p>
            <a:pPr marL="1143000" lvl="1" indent="-457200">
              <a:buFont typeface="Arial" panose="020B0604020202020204" pitchFamily="34" charset="0"/>
              <a:buChar char="•"/>
            </a:pPr>
            <a:r>
              <a:rPr lang="en-US"/>
              <a:t>The template has been uploaded to File Transfer</a:t>
            </a:r>
          </a:p>
          <a:p>
            <a:pPr marL="457200" indent="-457200">
              <a:buFont typeface="Arial" panose="020B0604020202020204" pitchFamily="34" charset="0"/>
              <a:buChar char="•"/>
            </a:pPr>
            <a:r>
              <a:rPr lang="en-US"/>
              <a:t>Time study approvals will be rolled out in FY25 Cost Report</a:t>
            </a:r>
          </a:p>
          <a:p>
            <a:pPr marL="1143000" lvl="1" indent="-457200">
              <a:buFont typeface="Arial" panose="020B0604020202020204" pitchFamily="34" charset="0"/>
              <a:buChar char="•"/>
            </a:pPr>
            <a:r>
              <a:rPr lang="en-US"/>
              <a:t>Costs allocated using an unapproved time study may be unallowable</a:t>
            </a:r>
          </a:p>
          <a:p>
            <a:pPr marL="457200" indent="-457200">
              <a:buFont typeface="Arial" panose="020B0604020202020204" pitchFamily="34" charset="0"/>
              <a:buChar char="•"/>
            </a:pPr>
            <a:endParaRPr lang="en-US"/>
          </a:p>
        </p:txBody>
      </p:sp>
      <p:sp>
        <p:nvSpPr>
          <p:cNvPr id="4" name="Footer Placeholder 3">
            <a:extLst>
              <a:ext uri="{FF2B5EF4-FFF2-40B4-BE49-F238E27FC236}">
                <a16:creationId xmlns:a16="http://schemas.microsoft.com/office/drawing/2014/main" id="{250F26C0-3981-0ABC-BE76-D687FD28BEA5}"/>
              </a:ext>
            </a:extLst>
          </p:cNvPr>
          <p:cNvSpPr>
            <a:spLocks noGrp="1"/>
          </p:cNvSpPr>
          <p:nvPr>
            <p:ph type="ftr" sz="quarter" idx="3"/>
          </p:nvPr>
        </p:nvSpPr>
        <p:spPr/>
        <p:txBody>
          <a:bodyPr/>
          <a:lstStyle/>
          <a:p>
            <a:r>
              <a:rPr lang="en-US"/>
              <a:t>&lt;#&gt;</a:t>
            </a:r>
          </a:p>
        </p:txBody>
      </p:sp>
    </p:spTree>
    <p:extLst>
      <p:ext uri="{BB962C8B-B14F-4D97-AF65-F5344CB8AC3E}">
        <p14:creationId xmlns:p14="http://schemas.microsoft.com/office/powerpoint/2010/main" val="7149792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42AB-9765-4AB3-96B7-CAB259573336}"/>
              </a:ext>
            </a:extLst>
          </p:cNvPr>
          <p:cNvSpPr>
            <a:spLocks noGrp="1"/>
          </p:cNvSpPr>
          <p:nvPr>
            <p:ph type="title"/>
          </p:nvPr>
        </p:nvSpPr>
        <p:spPr>
          <a:xfrm>
            <a:off x="666751" y="324676"/>
            <a:ext cx="10128279" cy="1049235"/>
          </a:xfrm>
        </p:spPr>
        <p:txBody>
          <a:bodyPr>
            <a:normAutofit/>
          </a:bodyPr>
          <a:lstStyle/>
          <a:p>
            <a:r>
              <a:rPr lang="en-US" sz="4400"/>
              <a:t>Audit Timeline</a:t>
            </a:r>
            <a:endParaRPr lang="en-US"/>
          </a:p>
        </p:txBody>
      </p:sp>
      <p:sp>
        <p:nvSpPr>
          <p:cNvPr id="5" name="Content Placeholder 2">
            <a:extLst>
              <a:ext uri="{FF2B5EF4-FFF2-40B4-BE49-F238E27FC236}">
                <a16:creationId xmlns:a16="http://schemas.microsoft.com/office/drawing/2014/main" id="{56F14C19-94BC-48D0-85F4-56C24F102F1B}"/>
              </a:ext>
            </a:extLst>
          </p:cNvPr>
          <p:cNvSpPr txBox="1">
            <a:spLocks/>
          </p:cNvSpPr>
          <p:nvPr/>
        </p:nvSpPr>
        <p:spPr>
          <a:xfrm>
            <a:off x="298687" y="1379463"/>
            <a:ext cx="11599817" cy="5547361"/>
          </a:xfrm>
          <a:prstGeom prst="rect">
            <a:avLst/>
          </a:prstGeom>
          <a:noFill/>
          <a:effectLst>
            <a:softEdge rad="31750"/>
          </a:effectLst>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800" b="1" u="sng"/>
              <a:t>MDHHS “Policy” and “Procedures” Updates</a:t>
            </a:r>
          </a:p>
          <a:p>
            <a:pPr marL="0" indent="0">
              <a:buNone/>
            </a:pPr>
            <a:r>
              <a:rPr lang="en-US" sz="2200" b="1"/>
              <a:t>E. Availability of Information (cont.)</a:t>
            </a:r>
            <a:endParaRPr lang="en-US" sz="2200"/>
          </a:p>
          <a:p>
            <a:pPr marL="0" indent="0">
              <a:buNone/>
            </a:pPr>
            <a:r>
              <a:rPr lang="en-US" sz="2400"/>
              <a:t>…If none of the documentation requested in the notice is available within 15 business days, then MDHHS will move to schedule an Exit Meeting.  </a:t>
            </a:r>
          </a:p>
          <a:p>
            <a:pPr marL="0" indent="0">
              <a:buNone/>
            </a:pPr>
            <a:r>
              <a:rPr lang="en-US" sz="2400"/>
              <a:t>If some of the documentation is available, then the provider will have two or five business days to submit the unavailable documentation; </a:t>
            </a:r>
            <a:r>
              <a:rPr lang="en-US" sz="2400" b="1" u="sng"/>
              <a:t>two business days for an audit of an individual facility</a:t>
            </a:r>
            <a:r>
              <a:rPr lang="en-US" sz="2400"/>
              <a:t> and </a:t>
            </a:r>
            <a:r>
              <a:rPr lang="en-US" sz="2400" b="1" u="sng"/>
              <a:t>five business days for an audit of two or more commonly owned or controlled facilities</a:t>
            </a:r>
            <a:r>
              <a:rPr lang="en-US" sz="2400"/>
              <a:t>.  </a:t>
            </a:r>
          </a:p>
          <a:p>
            <a:pPr marL="0" indent="0">
              <a:buNone/>
            </a:pPr>
            <a:r>
              <a:rPr lang="en-US" sz="2400"/>
              <a:t>If documentation is not released within the timeframes described in this paragraph, then the costs in question will be preliminarily disallowed and the provider may not submit the unavailable documentation until the Exit Meeting…</a:t>
            </a:r>
          </a:p>
        </p:txBody>
      </p:sp>
    </p:spTree>
    <p:extLst>
      <p:ext uri="{BB962C8B-B14F-4D97-AF65-F5344CB8AC3E}">
        <p14:creationId xmlns:p14="http://schemas.microsoft.com/office/powerpoint/2010/main" val="3960538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42AB-9765-4AB3-96B7-CAB259573336}"/>
              </a:ext>
            </a:extLst>
          </p:cNvPr>
          <p:cNvSpPr>
            <a:spLocks noGrp="1"/>
          </p:cNvSpPr>
          <p:nvPr>
            <p:ph type="title"/>
          </p:nvPr>
        </p:nvSpPr>
        <p:spPr>
          <a:xfrm>
            <a:off x="666751" y="324676"/>
            <a:ext cx="10128279" cy="1049235"/>
          </a:xfrm>
        </p:spPr>
        <p:txBody>
          <a:bodyPr>
            <a:normAutofit/>
          </a:bodyPr>
          <a:lstStyle/>
          <a:p>
            <a:r>
              <a:rPr lang="en-US" sz="4400"/>
              <a:t>Audit Timeline</a:t>
            </a:r>
            <a:endParaRPr lang="en-US"/>
          </a:p>
        </p:txBody>
      </p:sp>
      <p:sp>
        <p:nvSpPr>
          <p:cNvPr id="5" name="Content Placeholder 2">
            <a:extLst>
              <a:ext uri="{FF2B5EF4-FFF2-40B4-BE49-F238E27FC236}">
                <a16:creationId xmlns:a16="http://schemas.microsoft.com/office/drawing/2014/main" id="{56F14C19-94BC-48D0-85F4-56C24F102F1B}"/>
              </a:ext>
            </a:extLst>
          </p:cNvPr>
          <p:cNvSpPr txBox="1">
            <a:spLocks/>
          </p:cNvSpPr>
          <p:nvPr/>
        </p:nvSpPr>
        <p:spPr>
          <a:xfrm>
            <a:off x="666751" y="1301175"/>
            <a:ext cx="11134726" cy="5408024"/>
          </a:xfrm>
          <a:prstGeom prst="rect">
            <a:avLst/>
          </a:prstGeom>
          <a:noFill/>
          <a:effectLst>
            <a:softEdge rad="31750"/>
          </a:effectLst>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800" b="1" u="sng"/>
              <a:t>MDHHS “Policy” and “Procedures” Updates</a:t>
            </a:r>
          </a:p>
          <a:p>
            <a:pPr marL="0" indent="0">
              <a:buNone/>
            </a:pPr>
            <a:r>
              <a:rPr lang="en-US" sz="2200" b="1"/>
              <a:t>E. Availability of Information (cont.)</a:t>
            </a:r>
            <a:endParaRPr lang="en-US" sz="2200"/>
          </a:p>
          <a:p>
            <a:pPr marL="0" indent="0">
              <a:buNone/>
            </a:pPr>
            <a:r>
              <a:rPr lang="en-US" sz="2400"/>
              <a:t>…While reviewing available documentation, MDHHS may determine that additional documentation is necessary to support an expense.  MDHHS will submit a written request to the provider, and the provider will have two or five business days to submit the additional documentation; </a:t>
            </a:r>
            <a:r>
              <a:rPr lang="en-US" sz="2400" b="1" u="sng"/>
              <a:t>two business days for audits of an individual facility</a:t>
            </a:r>
            <a:r>
              <a:rPr lang="en-US" sz="2400"/>
              <a:t> and </a:t>
            </a:r>
            <a:r>
              <a:rPr lang="en-US" sz="2400" b="1" u="sng"/>
              <a:t>five business days for audits of two or more commonly owned or controlled facilities</a:t>
            </a:r>
            <a:r>
              <a:rPr lang="en-US" sz="2400"/>
              <a:t>. </a:t>
            </a:r>
          </a:p>
          <a:p>
            <a:pPr marL="0" indent="0">
              <a:buNone/>
            </a:pPr>
            <a:r>
              <a:rPr lang="en-US" sz="2400"/>
              <a:t>If the documentation is not released within the timeframes described in this paragraph, then the costs associated with the item in question will be preliminarily disallowed and the provider may not submit the unavailable documentation until the Exit Meeting… </a:t>
            </a:r>
          </a:p>
        </p:txBody>
      </p:sp>
    </p:spTree>
    <p:extLst>
      <p:ext uri="{BB962C8B-B14F-4D97-AF65-F5344CB8AC3E}">
        <p14:creationId xmlns:p14="http://schemas.microsoft.com/office/powerpoint/2010/main" val="600246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42AB-9765-4AB3-96B7-CAB259573336}"/>
              </a:ext>
            </a:extLst>
          </p:cNvPr>
          <p:cNvSpPr>
            <a:spLocks noGrp="1"/>
          </p:cNvSpPr>
          <p:nvPr>
            <p:ph type="title"/>
          </p:nvPr>
        </p:nvSpPr>
        <p:spPr>
          <a:xfrm>
            <a:off x="666751" y="324676"/>
            <a:ext cx="10128279" cy="1049235"/>
          </a:xfrm>
        </p:spPr>
        <p:txBody>
          <a:bodyPr>
            <a:normAutofit/>
          </a:bodyPr>
          <a:lstStyle/>
          <a:p>
            <a:r>
              <a:rPr lang="en-US" sz="4400"/>
              <a:t>Audit Timeline</a:t>
            </a:r>
            <a:endParaRPr lang="en-US"/>
          </a:p>
        </p:txBody>
      </p:sp>
      <p:sp>
        <p:nvSpPr>
          <p:cNvPr id="5" name="Content Placeholder 2">
            <a:extLst>
              <a:ext uri="{FF2B5EF4-FFF2-40B4-BE49-F238E27FC236}">
                <a16:creationId xmlns:a16="http://schemas.microsoft.com/office/drawing/2014/main" id="{56F14C19-94BC-48D0-85F4-56C24F102F1B}"/>
              </a:ext>
            </a:extLst>
          </p:cNvPr>
          <p:cNvSpPr txBox="1">
            <a:spLocks/>
          </p:cNvSpPr>
          <p:nvPr/>
        </p:nvSpPr>
        <p:spPr>
          <a:xfrm>
            <a:off x="666751" y="1283623"/>
            <a:ext cx="11134726" cy="5405565"/>
          </a:xfrm>
          <a:prstGeom prst="rect">
            <a:avLst/>
          </a:prstGeom>
          <a:noFill/>
          <a:effectLst>
            <a:softEdge rad="31750"/>
          </a:effectLst>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800" b="1" u="sng"/>
              <a:t>MDHHS “Policy” and “Procedures” Updates</a:t>
            </a:r>
          </a:p>
          <a:p>
            <a:pPr marL="0" indent="0">
              <a:buNone/>
            </a:pPr>
            <a:r>
              <a:rPr lang="en-US" sz="2400" b="1"/>
              <a:t>IV: Audit</a:t>
            </a:r>
          </a:p>
          <a:p>
            <a:pPr marL="461963" indent="0">
              <a:buNone/>
            </a:pPr>
            <a:r>
              <a:rPr lang="en-US" sz="2400" b="1"/>
              <a:t>G. Exit Meeting (New Subsection)</a:t>
            </a:r>
            <a:endParaRPr lang="en-US" sz="2400"/>
          </a:p>
          <a:p>
            <a:pPr marL="461963" indent="0">
              <a:buNone/>
            </a:pPr>
            <a:r>
              <a:rPr lang="en-US" sz="2600"/>
              <a:t>An Exit Meeting is a meeting offered to the provider to be held within </a:t>
            </a:r>
            <a:r>
              <a:rPr lang="en-US" sz="2600" b="1" u="sng"/>
              <a:t>five business days </a:t>
            </a:r>
            <a:r>
              <a:rPr lang="en-US" sz="2600"/>
              <a:t>after the completion of the audit work to communicate the audit results to the provider and to obtain the provider’s comments on the proposed findings of the audit prior to the issuance of the Preliminary Summary of Audit Adjustments Notice.  The offer to schedule an Exit Meeting will be sent to the provider in the </a:t>
            </a:r>
            <a:r>
              <a:rPr lang="en-US" sz="2600" u="sng">
                <a:solidFill>
                  <a:srgbClr val="FF0000"/>
                </a:solidFill>
              </a:rPr>
              <a:t>“Exit Meeting Summary of Audit Adjustments Notice”</a:t>
            </a:r>
            <a:r>
              <a:rPr lang="en-US" sz="2600">
                <a:solidFill>
                  <a:srgbClr val="FF0000"/>
                </a:solidFill>
              </a:rPr>
              <a:t>… </a:t>
            </a:r>
          </a:p>
        </p:txBody>
      </p:sp>
    </p:spTree>
    <p:extLst>
      <p:ext uri="{BB962C8B-B14F-4D97-AF65-F5344CB8AC3E}">
        <p14:creationId xmlns:p14="http://schemas.microsoft.com/office/powerpoint/2010/main" val="2427789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42AB-9765-4AB3-96B7-CAB259573336}"/>
              </a:ext>
            </a:extLst>
          </p:cNvPr>
          <p:cNvSpPr>
            <a:spLocks noGrp="1"/>
          </p:cNvSpPr>
          <p:nvPr>
            <p:ph type="title"/>
          </p:nvPr>
        </p:nvSpPr>
        <p:spPr>
          <a:xfrm>
            <a:off x="666751" y="324676"/>
            <a:ext cx="10128279" cy="1049235"/>
          </a:xfrm>
        </p:spPr>
        <p:txBody>
          <a:bodyPr>
            <a:normAutofit/>
          </a:bodyPr>
          <a:lstStyle/>
          <a:p>
            <a:r>
              <a:rPr lang="en-US" sz="4400"/>
              <a:t>Audit Timeline</a:t>
            </a:r>
            <a:endParaRPr lang="en-US"/>
          </a:p>
        </p:txBody>
      </p:sp>
      <p:sp>
        <p:nvSpPr>
          <p:cNvPr id="5" name="Content Placeholder 2">
            <a:extLst>
              <a:ext uri="{FF2B5EF4-FFF2-40B4-BE49-F238E27FC236}">
                <a16:creationId xmlns:a16="http://schemas.microsoft.com/office/drawing/2014/main" id="{56F14C19-94BC-48D0-85F4-56C24F102F1B}"/>
              </a:ext>
            </a:extLst>
          </p:cNvPr>
          <p:cNvSpPr txBox="1">
            <a:spLocks/>
          </p:cNvSpPr>
          <p:nvPr/>
        </p:nvSpPr>
        <p:spPr>
          <a:xfrm>
            <a:off x="342900" y="1373910"/>
            <a:ext cx="11458577" cy="4122881"/>
          </a:xfrm>
          <a:prstGeom prst="rect">
            <a:avLst/>
          </a:prstGeom>
          <a:noFill/>
          <a:effectLst>
            <a:softEdge rad="31750"/>
          </a:effectLst>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800" b="1" u="sng"/>
              <a:t>MDHHS “Policy” and “Procedures” Updates</a:t>
            </a:r>
          </a:p>
          <a:p>
            <a:pPr marL="0" indent="0">
              <a:buNone/>
            </a:pPr>
            <a:r>
              <a:rPr lang="en-US" sz="2200" b="1"/>
              <a:t>G. Exit Meeting (New Subsection) cont.</a:t>
            </a:r>
            <a:endParaRPr lang="en-US" sz="2200"/>
          </a:p>
          <a:p>
            <a:pPr marL="0" indent="0">
              <a:buNone/>
            </a:pPr>
            <a:r>
              <a:rPr lang="en-US" sz="2800"/>
              <a:t>…An Exit Meeting may be held in person, via telephone, or via electronic correspondence (i.e., email, video chat, etc.).  If a provider does not attend a scheduled Exit Meeting, then the provider forfeits their right to an Exit Meeting. The provider may designate an authorized representative to attend the Exit Meeting (e.g., their cost report preparer, etc.)…</a:t>
            </a:r>
          </a:p>
        </p:txBody>
      </p:sp>
    </p:spTree>
    <p:extLst>
      <p:ext uri="{BB962C8B-B14F-4D97-AF65-F5344CB8AC3E}">
        <p14:creationId xmlns:p14="http://schemas.microsoft.com/office/powerpoint/2010/main" val="12070943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42AB-9765-4AB3-96B7-CAB259573336}"/>
              </a:ext>
            </a:extLst>
          </p:cNvPr>
          <p:cNvSpPr>
            <a:spLocks noGrp="1"/>
          </p:cNvSpPr>
          <p:nvPr>
            <p:ph type="title"/>
          </p:nvPr>
        </p:nvSpPr>
        <p:spPr>
          <a:xfrm>
            <a:off x="666751" y="324676"/>
            <a:ext cx="10128279" cy="1049235"/>
          </a:xfrm>
        </p:spPr>
        <p:txBody>
          <a:bodyPr>
            <a:normAutofit/>
          </a:bodyPr>
          <a:lstStyle/>
          <a:p>
            <a:r>
              <a:rPr lang="en-US" sz="4400"/>
              <a:t>Audit Timeline</a:t>
            </a:r>
            <a:endParaRPr lang="en-US"/>
          </a:p>
        </p:txBody>
      </p:sp>
      <p:sp>
        <p:nvSpPr>
          <p:cNvPr id="5" name="Content Placeholder 2">
            <a:extLst>
              <a:ext uri="{FF2B5EF4-FFF2-40B4-BE49-F238E27FC236}">
                <a16:creationId xmlns:a16="http://schemas.microsoft.com/office/drawing/2014/main" id="{56F14C19-94BC-48D0-85F4-56C24F102F1B}"/>
              </a:ext>
            </a:extLst>
          </p:cNvPr>
          <p:cNvSpPr txBox="1">
            <a:spLocks/>
          </p:cNvSpPr>
          <p:nvPr/>
        </p:nvSpPr>
        <p:spPr>
          <a:xfrm>
            <a:off x="666751" y="1230365"/>
            <a:ext cx="11134726" cy="5627635"/>
          </a:xfrm>
          <a:prstGeom prst="rect">
            <a:avLst/>
          </a:prstGeom>
          <a:noFill/>
          <a:effectLst>
            <a:softEdge rad="31750"/>
          </a:effectLst>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800" b="1" u="sng"/>
              <a:t>MDHHS “Policy” and “Procedures” Updates</a:t>
            </a:r>
          </a:p>
          <a:p>
            <a:pPr marL="0" indent="0">
              <a:buNone/>
            </a:pPr>
            <a:r>
              <a:rPr lang="en-US" sz="2200" b="1"/>
              <a:t>G. Exit Meeting (New Subsection) cont.</a:t>
            </a:r>
            <a:endParaRPr lang="en-US" sz="2200"/>
          </a:p>
          <a:p>
            <a:pPr marL="0" indent="0">
              <a:buNone/>
            </a:pPr>
            <a:r>
              <a:rPr lang="en-US" sz="2400"/>
              <a:t>…In addition to the offer to schedule an Exit Meeting, the </a:t>
            </a:r>
            <a:r>
              <a:rPr lang="en-US" sz="2400" u="sng">
                <a:solidFill>
                  <a:srgbClr val="FF0000"/>
                </a:solidFill>
              </a:rPr>
              <a:t>Exit Meeting</a:t>
            </a:r>
            <a:r>
              <a:rPr lang="en-US" sz="2400">
                <a:solidFill>
                  <a:srgbClr val="FF0000"/>
                </a:solidFill>
              </a:rPr>
              <a:t> </a:t>
            </a:r>
            <a:r>
              <a:rPr lang="en-US" sz="2400"/>
              <a:t>Summary of Audit Adjustments Notice will contain a summary of MDHHS’ proposed audit adjustments. The provider may submit additional information related to a proposed audit adjustment at the Exit Meeting and for </a:t>
            </a:r>
            <a:r>
              <a:rPr lang="en-US" sz="2400" b="1"/>
              <a:t>up to two business days after the Exit Meeting </a:t>
            </a:r>
            <a:r>
              <a:rPr lang="en-US" sz="2400"/>
              <a:t>(or within five business days of the Exit Meeting Summary of Audit Adjustments Notice if an Exit Meeting is not held).  MDHHS will </a:t>
            </a:r>
            <a:r>
              <a:rPr lang="en-US" sz="2400" u="sng"/>
              <a:t>not</a:t>
            </a:r>
            <a:r>
              <a:rPr lang="en-US" sz="2400"/>
              <a:t> consider any additional information related to a proposed audit adjustment </a:t>
            </a:r>
            <a:r>
              <a:rPr lang="en-US" sz="2400" b="1"/>
              <a:t>after two business days have passed from the date of the Exit Meeting </a:t>
            </a:r>
            <a:r>
              <a:rPr lang="en-US" sz="2400"/>
              <a:t>(or five business days from the issuance of the Exit Meeting Summary of Audit Adjustments Notice if an Exit Meeting is not held). </a:t>
            </a:r>
          </a:p>
          <a:p>
            <a:pPr marL="0" indent="0">
              <a:buNone/>
            </a:pPr>
            <a:endParaRPr lang="en-US"/>
          </a:p>
        </p:txBody>
      </p:sp>
    </p:spTree>
    <p:extLst>
      <p:ext uri="{BB962C8B-B14F-4D97-AF65-F5344CB8AC3E}">
        <p14:creationId xmlns:p14="http://schemas.microsoft.com/office/powerpoint/2010/main" val="42266424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A2FB87-7D86-4CD9-8ADA-C45842345505}"/>
              </a:ext>
            </a:extLst>
          </p:cNvPr>
          <p:cNvPicPr>
            <a:picLocks noChangeAspect="1"/>
          </p:cNvPicPr>
          <p:nvPr/>
        </p:nvPicPr>
        <p:blipFill rotWithShape="1">
          <a:blip r:embed="rId3"/>
          <a:srcRect l="6325" r="5959"/>
          <a:stretch/>
        </p:blipFill>
        <p:spPr>
          <a:xfrm>
            <a:off x="323850" y="2159795"/>
            <a:ext cx="2669546" cy="2881313"/>
          </a:xfrm>
          <a:prstGeom prst="rect">
            <a:avLst/>
          </a:prstGeom>
        </p:spPr>
      </p:pic>
      <p:sp>
        <p:nvSpPr>
          <p:cNvPr id="2" name="Title 1">
            <a:extLst>
              <a:ext uri="{FF2B5EF4-FFF2-40B4-BE49-F238E27FC236}">
                <a16:creationId xmlns:a16="http://schemas.microsoft.com/office/drawing/2014/main" id="{C84442AB-9765-4AB3-96B7-CAB259573336}"/>
              </a:ext>
            </a:extLst>
          </p:cNvPr>
          <p:cNvSpPr>
            <a:spLocks noGrp="1"/>
          </p:cNvSpPr>
          <p:nvPr>
            <p:ph type="title"/>
          </p:nvPr>
        </p:nvSpPr>
        <p:spPr>
          <a:xfrm>
            <a:off x="666751" y="324676"/>
            <a:ext cx="10128279" cy="1049235"/>
          </a:xfrm>
        </p:spPr>
        <p:txBody>
          <a:bodyPr>
            <a:normAutofit/>
          </a:bodyPr>
          <a:lstStyle/>
          <a:p>
            <a:r>
              <a:rPr lang="en-US" sz="4400"/>
              <a:t>Audit Timeline</a:t>
            </a:r>
            <a:endParaRPr lang="en-US"/>
          </a:p>
        </p:txBody>
      </p:sp>
      <p:sp>
        <p:nvSpPr>
          <p:cNvPr id="5" name="Content Placeholder 2">
            <a:extLst>
              <a:ext uri="{FF2B5EF4-FFF2-40B4-BE49-F238E27FC236}">
                <a16:creationId xmlns:a16="http://schemas.microsoft.com/office/drawing/2014/main" id="{56F14C19-94BC-48D0-85F4-56C24F102F1B}"/>
              </a:ext>
            </a:extLst>
          </p:cNvPr>
          <p:cNvSpPr txBox="1">
            <a:spLocks/>
          </p:cNvSpPr>
          <p:nvPr/>
        </p:nvSpPr>
        <p:spPr>
          <a:xfrm>
            <a:off x="2993398" y="1532741"/>
            <a:ext cx="8982075" cy="4135416"/>
          </a:xfrm>
          <a:prstGeom prst="rect">
            <a:avLst/>
          </a:prstGeom>
          <a:noFill/>
          <a:effectLst>
            <a:softEdge rad="31750"/>
          </a:effectLst>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2800" b="1" u="sng"/>
              <a:t>MDHHS “Policy” and “Procedures” Updates</a:t>
            </a:r>
          </a:p>
          <a:p>
            <a:pPr marL="0" indent="0">
              <a:buNone/>
            </a:pPr>
            <a:r>
              <a:rPr lang="en-US" sz="2800" b="1"/>
              <a:t>H. Completed Audit (New Subsection)</a:t>
            </a:r>
            <a:endParaRPr lang="en-US" sz="2800"/>
          </a:p>
          <a:p>
            <a:pPr marL="0" indent="0">
              <a:buNone/>
            </a:pPr>
            <a:r>
              <a:rPr lang="en-US" sz="2800"/>
              <a:t>A completed audit is represented by the issuance of the </a:t>
            </a:r>
            <a:r>
              <a:rPr lang="en-US" sz="2800" u="sng">
                <a:solidFill>
                  <a:srgbClr val="FF0000"/>
                </a:solidFill>
              </a:rPr>
              <a:t>Preliminary</a:t>
            </a:r>
            <a:r>
              <a:rPr lang="en-US" sz="2800"/>
              <a:t> Summary of Audit Adjustments Notice.  The </a:t>
            </a:r>
            <a:r>
              <a:rPr lang="en-US" sz="2800" u="sng">
                <a:solidFill>
                  <a:srgbClr val="FF0000"/>
                </a:solidFill>
              </a:rPr>
              <a:t>Preliminary</a:t>
            </a:r>
            <a:r>
              <a:rPr lang="en-US" sz="2800"/>
              <a:t> Summary of Audit Adjustments Notice will be issued after the Exit Meeting is held or waived.</a:t>
            </a:r>
          </a:p>
          <a:p>
            <a:pPr marL="0" indent="0">
              <a:buNone/>
            </a:pPr>
            <a:endParaRPr lang="en-US"/>
          </a:p>
        </p:txBody>
      </p:sp>
    </p:spTree>
    <p:extLst>
      <p:ext uri="{BB962C8B-B14F-4D97-AF65-F5344CB8AC3E}">
        <p14:creationId xmlns:p14="http://schemas.microsoft.com/office/powerpoint/2010/main" val="2732001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D6278C-7E27-4F99-B6A4-896A58B9A50C}"/>
              </a:ext>
            </a:extLst>
          </p:cNvPr>
          <p:cNvSpPr>
            <a:spLocks noGrp="1"/>
          </p:cNvSpPr>
          <p:nvPr>
            <p:ph sz="half" idx="1"/>
          </p:nvPr>
        </p:nvSpPr>
        <p:spPr>
          <a:xfrm>
            <a:off x="334645" y="1574800"/>
            <a:ext cx="11522710" cy="5889171"/>
          </a:xfrm>
        </p:spPr>
        <p:txBody>
          <a:bodyPr>
            <a:noAutofit/>
          </a:bodyPr>
          <a:lstStyle/>
          <a:p>
            <a:pPr>
              <a:spcBef>
                <a:spcPts val="600"/>
              </a:spcBef>
            </a:pPr>
            <a:r>
              <a:rPr lang="en-US" sz="3100">
                <a:effectLst>
                  <a:outerShdw blurRad="38100" dist="38100" dir="2700000" algn="tl">
                    <a:srgbClr val="000000">
                      <a:alpha val="43137"/>
                    </a:srgbClr>
                  </a:outerShdw>
                </a:effectLst>
              </a:rPr>
              <a:t>Providers can </a:t>
            </a:r>
            <a:r>
              <a:rPr lang="en-US" sz="3100" b="1">
                <a:effectLst>
                  <a:outerShdw blurRad="38100" dist="38100" dir="2700000" algn="tl">
                    <a:srgbClr val="000000">
                      <a:alpha val="43137"/>
                    </a:srgbClr>
                  </a:outerShdw>
                </a:effectLst>
              </a:rPr>
              <a:t>DOWNLOAD</a:t>
            </a:r>
            <a:r>
              <a:rPr lang="en-US" sz="3100">
                <a:effectLst>
                  <a:outerShdw blurRad="38100" dist="38100" dir="2700000" algn="tl">
                    <a:srgbClr val="000000">
                      <a:alpha val="43137"/>
                    </a:srgbClr>
                  </a:outerShdw>
                </a:effectLst>
              </a:rPr>
              <a:t> files shared by the Department.  </a:t>
            </a:r>
          </a:p>
          <a:p>
            <a:pPr>
              <a:spcBef>
                <a:spcPts val="600"/>
              </a:spcBef>
            </a:pPr>
            <a:r>
              <a:rPr lang="en-US" sz="3100">
                <a:effectLst>
                  <a:outerShdw blurRad="38100" dist="38100" dir="2700000" algn="tl">
                    <a:srgbClr val="000000">
                      <a:alpha val="43137"/>
                    </a:srgbClr>
                  </a:outerShdw>
                </a:effectLst>
              </a:rPr>
              <a:t>To submit files, you need to </a:t>
            </a:r>
            <a:r>
              <a:rPr lang="en-US" sz="3100" b="1">
                <a:effectLst>
                  <a:outerShdw blurRad="38100" dist="38100" dir="2700000" algn="tl">
                    <a:srgbClr val="000000">
                      <a:alpha val="43137"/>
                    </a:srgbClr>
                  </a:outerShdw>
                </a:effectLst>
              </a:rPr>
              <a:t>SHARE</a:t>
            </a:r>
            <a:r>
              <a:rPr lang="en-US" sz="3100">
                <a:effectLst>
                  <a:outerShdw blurRad="38100" dist="38100" dir="2700000" algn="tl">
                    <a:srgbClr val="000000">
                      <a:alpha val="43137"/>
                    </a:srgbClr>
                  </a:outerShdw>
                </a:effectLst>
              </a:rPr>
              <a:t> the file. (not </a:t>
            </a:r>
            <a:r>
              <a:rPr lang="en-US" sz="3100" b="1">
                <a:effectLst>
                  <a:outerShdw blurRad="38100" dist="38100" dir="2700000" algn="tl">
                    <a:srgbClr val="000000">
                      <a:alpha val="43137"/>
                    </a:srgbClr>
                  </a:outerShdw>
                </a:effectLst>
              </a:rPr>
              <a:t>UPLOAD</a:t>
            </a:r>
            <a:r>
              <a:rPr lang="en-US" sz="3100">
                <a:effectLst>
                  <a:outerShdw blurRad="38100" dist="38100" dir="2700000" algn="tl">
                    <a:srgbClr val="000000">
                      <a:alpha val="43137"/>
                    </a:srgbClr>
                  </a:outerShdw>
                </a:effectLst>
              </a:rPr>
              <a:t>)</a:t>
            </a:r>
          </a:p>
          <a:p>
            <a:pPr>
              <a:spcBef>
                <a:spcPts val="600"/>
              </a:spcBef>
            </a:pPr>
            <a:r>
              <a:rPr lang="en-US" sz="3100">
                <a:effectLst>
                  <a:outerShdw blurRad="38100" dist="38100" dir="2700000" algn="tl">
                    <a:srgbClr val="000000">
                      <a:alpha val="43137"/>
                    </a:srgbClr>
                  </a:outerShdw>
                </a:effectLst>
              </a:rPr>
              <a:t>Only 2 Staff members per facility are given access</a:t>
            </a:r>
          </a:p>
          <a:p>
            <a:pPr>
              <a:spcBef>
                <a:spcPts val="600"/>
              </a:spcBef>
            </a:pPr>
            <a:r>
              <a:rPr lang="en-US" sz="3100" b="1">
                <a:effectLst>
                  <a:outerShdw blurRad="38100" dist="38100" dir="2700000" algn="tl">
                    <a:srgbClr val="000000">
                      <a:alpha val="43137"/>
                    </a:srgbClr>
                  </a:outerShdw>
                </a:effectLst>
              </a:rPr>
              <a:t>If a person has access to File Transfer and has left the facility, it is the Providers responsibility to notify the Department and have them removed. Please contact DARS@Michigan.gov</a:t>
            </a:r>
          </a:p>
        </p:txBody>
      </p:sp>
      <p:sp>
        <p:nvSpPr>
          <p:cNvPr id="5" name="Title 1">
            <a:extLst>
              <a:ext uri="{FF2B5EF4-FFF2-40B4-BE49-F238E27FC236}">
                <a16:creationId xmlns:a16="http://schemas.microsoft.com/office/drawing/2014/main" id="{0B015E41-72D3-4695-8C32-7F933A57A2A7}"/>
              </a:ext>
            </a:extLst>
          </p:cNvPr>
          <p:cNvSpPr>
            <a:spLocks noGrp="1"/>
          </p:cNvSpPr>
          <p:nvPr>
            <p:ph type="title"/>
          </p:nvPr>
        </p:nvSpPr>
        <p:spPr>
          <a:xfrm>
            <a:off x="1130270" y="966746"/>
            <a:ext cx="9603275" cy="608054"/>
          </a:xfrm>
        </p:spPr>
        <p:txBody>
          <a:bodyPr>
            <a:normAutofit fontScale="90000"/>
          </a:bodyPr>
          <a:lstStyle/>
          <a:p>
            <a:pPr algn="ctr"/>
            <a:r>
              <a:rPr lang="en-US" b="1" u="sng">
                <a:effectLst>
                  <a:outerShdw blurRad="38100" dist="38100" dir="2700000" algn="tl">
                    <a:srgbClr val="000000">
                      <a:alpha val="43137"/>
                    </a:srgbClr>
                  </a:outerShdw>
                </a:effectLst>
              </a:rPr>
              <a:t>File Transfer Reminders</a:t>
            </a:r>
            <a:br>
              <a:rPr lang="en-US" b="1" u="sng">
                <a:effectLst>
                  <a:outerShdw blurRad="38100" dist="38100" dir="2700000" algn="tl">
                    <a:srgbClr val="000000">
                      <a:alpha val="43137"/>
                    </a:srgbClr>
                  </a:outerShdw>
                </a:effectLst>
              </a:rPr>
            </a:br>
            <a:endParaRPr lang="en-US" u="sng">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212494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D6278C-7E27-4F99-B6A4-896A58B9A50C}"/>
              </a:ext>
            </a:extLst>
          </p:cNvPr>
          <p:cNvSpPr>
            <a:spLocks noGrp="1"/>
          </p:cNvSpPr>
          <p:nvPr>
            <p:ph sz="half" idx="1"/>
          </p:nvPr>
        </p:nvSpPr>
        <p:spPr>
          <a:xfrm>
            <a:off x="334645" y="1665515"/>
            <a:ext cx="11522710" cy="5733142"/>
          </a:xfrm>
        </p:spPr>
        <p:txBody>
          <a:bodyPr>
            <a:noAutofit/>
          </a:bodyPr>
          <a:lstStyle/>
          <a:p>
            <a:pPr marL="0" indent="0" algn="ctr">
              <a:buNone/>
            </a:pPr>
            <a:r>
              <a:rPr lang="en-US" sz="3200" b="1">
                <a:solidFill>
                  <a:srgbClr val="FF0000"/>
                </a:solidFill>
                <a:effectLst>
                  <a:outerShdw blurRad="38100" dist="38100" dir="2700000" algn="tl">
                    <a:srgbClr val="000000">
                      <a:alpha val="43137"/>
                    </a:srgbClr>
                  </a:outerShdw>
                </a:effectLst>
              </a:rPr>
              <a:t>***Remember***</a:t>
            </a:r>
          </a:p>
          <a:p>
            <a:pPr marL="0" indent="0" algn="just">
              <a:buNone/>
            </a:pPr>
            <a:r>
              <a:rPr lang="en-US" sz="2800">
                <a:effectLst>
                  <a:outerShdw blurRad="38100" dist="38100" dir="2700000" algn="tl">
                    <a:srgbClr val="000000">
                      <a:alpha val="43137"/>
                    </a:srgbClr>
                  </a:outerShdw>
                </a:effectLst>
              </a:rPr>
              <a:t>This is how the Department communicates with you!</a:t>
            </a:r>
          </a:p>
          <a:p>
            <a:pPr marL="0" indent="0" algn="just">
              <a:buNone/>
            </a:pPr>
            <a:endParaRPr lang="en-US" sz="700">
              <a:effectLst>
                <a:outerShdw blurRad="38100" dist="38100" dir="2700000" algn="tl">
                  <a:srgbClr val="000000">
                    <a:alpha val="43137"/>
                  </a:srgbClr>
                </a:outerShdw>
              </a:effectLst>
            </a:endParaRPr>
          </a:p>
          <a:p>
            <a:pPr marL="0" indent="0" algn="just">
              <a:buNone/>
            </a:pPr>
            <a:r>
              <a:rPr lang="en-US" sz="2800">
                <a:effectLst>
                  <a:outerShdw blurRad="38100" dist="38100" dir="2700000" algn="tl">
                    <a:srgbClr val="000000">
                      <a:alpha val="43137"/>
                    </a:srgbClr>
                  </a:outerShdw>
                </a:effectLst>
              </a:rPr>
              <a:t>It is important to review all notices sent to the Facility, otherwise you may miss important information.</a:t>
            </a:r>
          </a:p>
        </p:txBody>
      </p:sp>
      <p:sp>
        <p:nvSpPr>
          <p:cNvPr id="5" name="Title 1">
            <a:extLst>
              <a:ext uri="{FF2B5EF4-FFF2-40B4-BE49-F238E27FC236}">
                <a16:creationId xmlns:a16="http://schemas.microsoft.com/office/drawing/2014/main" id="{0B015E41-72D3-4695-8C32-7F933A57A2A7}"/>
              </a:ext>
            </a:extLst>
          </p:cNvPr>
          <p:cNvSpPr>
            <a:spLocks noGrp="1"/>
          </p:cNvSpPr>
          <p:nvPr>
            <p:ph type="title"/>
          </p:nvPr>
        </p:nvSpPr>
        <p:spPr>
          <a:xfrm>
            <a:off x="1130270" y="966746"/>
            <a:ext cx="9603275" cy="608054"/>
          </a:xfrm>
        </p:spPr>
        <p:txBody>
          <a:bodyPr>
            <a:normAutofit fontScale="90000"/>
          </a:bodyPr>
          <a:lstStyle/>
          <a:p>
            <a:pPr algn="ctr"/>
            <a:r>
              <a:rPr lang="en-US" b="1" u="sng">
                <a:effectLst>
                  <a:outerShdw blurRad="38100" dist="38100" dir="2700000" algn="tl">
                    <a:srgbClr val="000000">
                      <a:alpha val="43137"/>
                    </a:srgbClr>
                  </a:outerShdw>
                </a:effectLst>
              </a:rPr>
              <a:t>File Transfer</a:t>
            </a:r>
            <a:br>
              <a:rPr lang="en-US" b="1" u="sng">
                <a:effectLst>
                  <a:outerShdw blurRad="38100" dist="38100" dir="2700000" algn="tl">
                    <a:srgbClr val="000000">
                      <a:alpha val="43137"/>
                    </a:srgbClr>
                  </a:outerShdw>
                </a:effectLst>
              </a:rPr>
            </a:br>
            <a:r>
              <a:rPr lang="en-US" b="1" u="sng">
                <a:effectLst>
                  <a:outerShdw blurRad="38100" dist="38100" dir="2700000" algn="tl">
                    <a:srgbClr val="000000">
                      <a:alpha val="43137"/>
                    </a:srgbClr>
                  </a:outerShdw>
                </a:effectLst>
              </a:rPr>
              <a:t/>
            </a:r>
            <a:br>
              <a:rPr lang="en-US" b="1" u="sng">
                <a:effectLst>
                  <a:outerShdw blurRad="38100" dist="38100" dir="2700000" algn="tl">
                    <a:srgbClr val="000000">
                      <a:alpha val="43137"/>
                    </a:srgbClr>
                  </a:outerShdw>
                </a:effectLst>
              </a:rPr>
            </a:br>
            <a:endParaRPr lang="en-US" u="sng">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71899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815A-1515-90EA-F847-521A5F830CB9}"/>
              </a:ext>
            </a:extLst>
          </p:cNvPr>
          <p:cNvSpPr>
            <a:spLocks noGrp="1"/>
          </p:cNvSpPr>
          <p:nvPr>
            <p:ph type="title"/>
          </p:nvPr>
        </p:nvSpPr>
        <p:spPr/>
        <p:txBody>
          <a:bodyPr/>
          <a:lstStyle/>
          <a:p>
            <a:r>
              <a:rPr lang="en-US"/>
              <a:t>What’s Next?</a:t>
            </a:r>
          </a:p>
        </p:txBody>
      </p:sp>
    </p:spTree>
    <p:custDataLst>
      <p:tags r:id="rId1"/>
    </p:custDataLst>
    <p:extLst>
      <p:ext uri="{BB962C8B-B14F-4D97-AF65-F5344CB8AC3E}">
        <p14:creationId xmlns:p14="http://schemas.microsoft.com/office/powerpoint/2010/main" val="2557530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D1E09-087C-7166-C40C-EA27FCFB0B48}"/>
              </a:ext>
            </a:extLst>
          </p:cNvPr>
          <p:cNvSpPr>
            <a:spLocks noGrp="1"/>
          </p:cNvSpPr>
          <p:nvPr>
            <p:ph type="title"/>
          </p:nvPr>
        </p:nvSpPr>
        <p:spPr>
          <a:xfrm>
            <a:off x="716973" y="160421"/>
            <a:ext cx="9159165" cy="1165144"/>
          </a:xfrm>
        </p:spPr>
        <p:txBody>
          <a:bodyPr>
            <a:normAutofit/>
          </a:bodyPr>
          <a:lstStyle/>
          <a:p>
            <a:r>
              <a:rPr lang="en-US" sz="4400">
                <a:effectLst>
                  <a:outerShdw blurRad="38100" dist="38100" dir="2700000" algn="tl">
                    <a:srgbClr val="000000">
                      <a:alpha val="43137"/>
                    </a:srgbClr>
                  </a:outerShdw>
                </a:effectLst>
                <a:latin typeface="Arial"/>
                <a:cs typeface="Arial"/>
              </a:rPr>
              <a:t>Online Cost Report</a:t>
            </a:r>
          </a:p>
        </p:txBody>
      </p:sp>
      <p:sp>
        <p:nvSpPr>
          <p:cNvPr id="3" name="Content Placeholder 2">
            <a:extLst>
              <a:ext uri="{FF2B5EF4-FFF2-40B4-BE49-F238E27FC236}">
                <a16:creationId xmlns:a16="http://schemas.microsoft.com/office/drawing/2014/main" id="{040ECF7C-CB3E-CD12-E1CF-B14D9778273C}"/>
              </a:ext>
            </a:extLst>
          </p:cNvPr>
          <p:cNvSpPr>
            <a:spLocks noGrp="1"/>
          </p:cNvSpPr>
          <p:nvPr>
            <p:ph idx="1"/>
          </p:nvPr>
        </p:nvSpPr>
        <p:spPr>
          <a:xfrm>
            <a:off x="4582390" y="1717616"/>
            <a:ext cx="7169727" cy="4611485"/>
          </a:xfrm>
        </p:spPr>
        <p:txBody>
          <a:bodyPr vert="horz" lIns="91440" tIns="45720" rIns="91440" bIns="45720" rtlCol="0" anchor="t">
            <a:noAutofit/>
          </a:bodyPr>
          <a:lstStyle/>
          <a:p>
            <a:pPr>
              <a:lnSpc>
                <a:spcPct val="100000"/>
              </a:lnSpc>
              <a:spcBef>
                <a:spcPts val="600"/>
              </a:spcBef>
              <a:spcAft>
                <a:spcPts val="600"/>
              </a:spcAft>
            </a:pPr>
            <a:r>
              <a:rPr lang="en-US">
                <a:effectLst/>
                <a:latin typeface="Arial"/>
                <a:ea typeface="Calibri"/>
                <a:cs typeface="Arial"/>
              </a:rPr>
              <a:t>We are excited to share that we have </a:t>
            </a:r>
            <a:r>
              <a:rPr lang="en-US">
                <a:latin typeface="Arial"/>
                <a:ea typeface="Calibri"/>
                <a:cs typeface="Arial"/>
              </a:rPr>
              <a:t>started </a:t>
            </a:r>
            <a:r>
              <a:rPr lang="en-US">
                <a:effectLst/>
                <a:latin typeface="Arial"/>
                <a:ea typeface="Calibri"/>
                <a:cs typeface="Arial"/>
              </a:rPr>
              <a:t>the process of designing and working on an “Online Cost Report”.</a:t>
            </a:r>
          </a:p>
          <a:p>
            <a:pPr algn="l">
              <a:lnSpc>
                <a:spcPct val="100000"/>
              </a:lnSpc>
              <a:spcBef>
                <a:spcPts val="600"/>
              </a:spcBef>
              <a:spcAft>
                <a:spcPts val="600"/>
              </a:spcAft>
            </a:pPr>
            <a:endParaRPr lang="en-US">
              <a:latin typeface="Arial"/>
              <a:ea typeface="Calibri" panose="020F0502020204030204" pitchFamily="34" charset="0"/>
              <a:cs typeface="Arial"/>
            </a:endParaRPr>
          </a:p>
          <a:p>
            <a:pPr>
              <a:lnSpc>
                <a:spcPct val="100000"/>
              </a:lnSpc>
              <a:spcBef>
                <a:spcPts val="600"/>
              </a:spcBef>
              <a:spcAft>
                <a:spcPts val="600"/>
              </a:spcAft>
            </a:pPr>
            <a:r>
              <a:rPr lang="en-US">
                <a:latin typeface="Arial"/>
                <a:ea typeface="Calibri"/>
                <a:cs typeface="Arial"/>
              </a:rPr>
              <a:t>This </a:t>
            </a:r>
            <a:r>
              <a:rPr lang="en-US">
                <a:effectLst/>
                <a:latin typeface="Arial"/>
                <a:ea typeface="Calibri"/>
                <a:cs typeface="Arial"/>
              </a:rPr>
              <a:t>“Online Cost Report” is intended to replace our current </a:t>
            </a:r>
            <a:r>
              <a:rPr lang="en-US">
                <a:latin typeface="Arial"/>
                <a:ea typeface="Calibri"/>
                <a:cs typeface="Arial"/>
              </a:rPr>
              <a:t>cost</a:t>
            </a:r>
            <a:r>
              <a:rPr lang="en-US">
                <a:effectLst/>
                <a:latin typeface="Arial"/>
                <a:ea typeface="Calibri"/>
                <a:cs typeface="Arial"/>
              </a:rPr>
              <a:t> </a:t>
            </a:r>
            <a:r>
              <a:rPr lang="en-US">
                <a:latin typeface="Arial"/>
                <a:ea typeface="Calibri"/>
                <a:cs typeface="Arial"/>
              </a:rPr>
              <a:t>report</a:t>
            </a:r>
            <a:r>
              <a:rPr lang="en-US">
                <a:effectLst/>
                <a:latin typeface="Arial"/>
                <a:ea typeface="Calibri"/>
                <a:cs typeface="Arial"/>
              </a:rPr>
              <a:t> and w</a:t>
            </a:r>
            <a:r>
              <a:rPr lang="en-US">
                <a:latin typeface="Arial"/>
                <a:ea typeface="Calibri"/>
                <a:cs typeface="Arial"/>
              </a:rPr>
              <a:t>e are targeting completion in 2026 for submission of FY25 cost reports. We have confirmed external testers. If you are interested in testing, please e-mail DARS@michigan.gov</a:t>
            </a:r>
          </a:p>
        </p:txBody>
      </p:sp>
      <p:pic>
        <p:nvPicPr>
          <p:cNvPr id="5" name="Picture 4">
            <a:extLst>
              <a:ext uri="{FF2B5EF4-FFF2-40B4-BE49-F238E27FC236}">
                <a16:creationId xmlns:a16="http://schemas.microsoft.com/office/drawing/2014/main" id="{CA49CF15-5000-2164-88D4-1F1F301CB394}"/>
              </a:ext>
            </a:extLst>
          </p:cNvPr>
          <p:cNvPicPr>
            <a:picLocks noChangeAspect="1"/>
          </p:cNvPicPr>
          <p:nvPr/>
        </p:nvPicPr>
        <p:blipFill>
          <a:blip r:embed="rId4"/>
          <a:stretch>
            <a:fillRect/>
          </a:stretch>
        </p:blipFill>
        <p:spPr>
          <a:xfrm>
            <a:off x="716973" y="2205832"/>
            <a:ext cx="3482642" cy="3635055"/>
          </a:xfrm>
          <a:prstGeom prst="rect">
            <a:avLst/>
          </a:prstGeom>
        </p:spPr>
      </p:pic>
    </p:spTree>
    <p:custDataLst>
      <p:tags r:id="rId1"/>
    </p:custDataLst>
    <p:extLst>
      <p:ext uri="{BB962C8B-B14F-4D97-AF65-F5344CB8AC3E}">
        <p14:creationId xmlns:p14="http://schemas.microsoft.com/office/powerpoint/2010/main" val="17467839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D1E09-087C-7166-C40C-EA27FCFB0B48}"/>
              </a:ext>
            </a:extLst>
          </p:cNvPr>
          <p:cNvSpPr>
            <a:spLocks noGrp="1"/>
          </p:cNvSpPr>
          <p:nvPr>
            <p:ph type="title"/>
          </p:nvPr>
        </p:nvSpPr>
        <p:spPr>
          <a:xfrm>
            <a:off x="716973" y="160421"/>
            <a:ext cx="9159165" cy="1165144"/>
          </a:xfrm>
        </p:spPr>
        <p:txBody>
          <a:bodyPr>
            <a:normAutofit/>
          </a:bodyPr>
          <a:lstStyle/>
          <a:p>
            <a:r>
              <a:rPr lang="en-US" sz="4400">
                <a:effectLst>
                  <a:outerShdw blurRad="38100" dist="38100" dir="2700000" algn="tl">
                    <a:srgbClr val="000000">
                      <a:alpha val="43137"/>
                    </a:srgbClr>
                  </a:outerShdw>
                </a:effectLst>
                <a:latin typeface="Arial"/>
                <a:cs typeface="Arial"/>
              </a:rPr>
              <a:t>Online Cost Report</a:t>
            </a:r>
          </a:p>
        </p:txBody>
      </p:sp>
      <p:sp>
        <p:nvSpPr>
          <p:cNvPr id="3" name="Content Placeholder 2">
            <a:extLst>
              <a:ext uri="{FF2B5EF4-FFF2-40B4-BE49-F238E27FC236}">
                <a16:creationId xmlns:a16="http://schemas.microsoft.com/office/drawing/2014/main" id="{040ECF7C-CB3E-CD12-E1CF-B14D9778273C}"/>
              </a:ext>
            </a:extLst>
          </p:cNvPr>
          <p:cNvSpPr>
            <a:spLocks noGrp="1"/>
          </p:cNvSpPr>
          <p:nvPr>
            <p:ph idx="1"/>
          </p:nvPr>
        </p:nvSpPr>
        <p:spPr>
          <a:xfrm>
            <a:off x="612607" y="1440180"/>
            <a:ext cx="10578401" cy="5166360"/>
          </a:xfrm>
        </p:spPr>
        <p:txBody>
          <a:bodyPr vert="horz" lIns="91440" tIns="45720" rIns="91440" bIns="45720" rtlCol="0" anchor="t">
            <a:noAutofit/>
          </a:bodyPr>
          <a:lstStyle/>
          <a:p>
            <a:pPr algn="l">
              <a:lnSpc>
                <a:spcPct val="100000"/>
              </a:lnSpc>
              <a:spcBef>
                <a:spcPts val="600"/>
              </a:spcBef>
              <a:spcAft>
                <a:spcPts val="600"/>
              </a:spcAft>
            </a:pPr>
            <a:r>
              <a:rPr lang="en-US">
                <a:effectLst/>
                <a:latin typeface="Arial"/>
                <a:ea typeface="Calibri" panose="020F0502020204030204" pitchFamily="34" charset="0"/>
                <a:cs typeface="Arial"/>
              </a:rPr>
              <a:t>Points of Interest on our “Online Cost Report” vision:</a:t>
            </a:r>
          </a:p>
          <a:p>
            <a:pPr marL="457200" indent="-457200" algn="l">
              <a:lnSpc>
                <a:spcPct val="100000"/>
              </a:lnSpc>
              <a:spcBef>
                <a:spcPts val="600"/>
              </a:spcBef>
              <a:spcAft>
                <a:spcPts val="600"/>
              </a:spcAft>
              <a:buFont typeface="Arial" panose="020B0604020202020204" pitchFamily="34" charset="0"/>
              <a:buChar char="•"/>
            </a:pPr>
            <a:r>
              <a:rPr lang="en-US">
                <a:latin typeface="Arial"/>
                <a:ea typeface="Calibri" panose="020F0502020204030204" pitchFamily="34" charset="0"/>
                <a:cs typeface="Arial"/>
              </a:rPr>
              <a:t>Will be located in MiLogin (same as CHAMPS &amp; CATS system)</a:t>
            </a:r>
          </a:p>
          <a:p>
            <a:pPr marL="457200" indent="-457200" algn="l">
              <a:lnSpc>
                <a:spcPct val="100000"/>
              </a:lnSpc>
              <a:spcBef>
                <a:spcPts val="600"/>
              </a:spcBef>
              <a:spcAft>
                <a:spcPts val="600"/>
              </a:spcAft>
              <a:buFont typeface="Arial" panose="020B0604020202020204" pitchFamily="34" charset="0"/>
              <a:buChar char="•"/>
            </a:pPr>
            <a:r>
              <a:rPr lang="en-US">
                <a:effectLst/>
                <a:latin typeface="Arial"/>
                <a:ea typeface="Calibri" panose="020F0502020204030204" pitchFamily="34" charset="0"/>
                <a:cs typeface="Arial"/>
              </a:rPr>
              <a:t>Cost Report Preparers will have access to MiLogin to prepare the Cost Report.</a:t>
            </a:r>
          </a:p>
          <a:p>
            <a:pPr marL="457200" indent="-457200" algn="l">
              <a:lnSpc>
                <a:spcPct val="100000"/>
              </a:lnSpc>
              <a:spcBef>
                <a:spcPts val="600"/>
              </a:spcBef>
              <a:spcAft>
                <a:spcPts val="600"/>
              </a:spcAft>
              <a:buFont typeface="Arial" panose="020B0604020202020204" pitchFamily="34" charset="0"/>
              <a:buChar char="•"/>
            </a:pPr>
            <a:r>
              <a:rPr lang="en-US">
                <a:latin typeface="Arial"/>
                <a:ea typeface="Calibri" panose="020F0502020204030204" pitchFamily="34" charset="0"/>
                <a:cs typeface="Arial"/>
              </a:rPr>
              <a:t>Providers &amp; Cost Report Preparers will be able to see “Acceptance Status” in real time.</a:t>
            </a:r>
          </a:p>
          <a:p>
            <a:pPr marL="457200" indent="-457200" algn="l">
              <a:lnSpc>
                <a:spcPct val="100000"/>
              </a:lnSpc>
              <a:spcBef>
                <a:spcPts val="600"/>
              </a:spcBef>
              <a:spcAft>
                <a:spcPts val="600"/>
              </a:spcAft>
              <a:buFont typeface="Arial" panose="020B0604020202020204" pitchFamily="34" charset="0"/>
              <a:buChar char="•"/>
            </a:pPr>
            <a:r>
              <a:rPr lang="en-US">
                <a:effectLst/>
                <a:latin typeface="Arial"/>
                <a:ea typeface="Calibri" panose="020F0502020204030204" pitchFamily="34" charset="0"/>
                <a:cs typeface="Arial"/>
              </a:rPr>
              <a:t>Online Rate Letters, Audit Results and Settlement Letters will eventually be integrated into the system as well.  </a:t>
            </a:r>
            <a:r>
              <a:rPr lang="en-US">
                <a:latin typeface="Arial"/>
                <a:ea typeface="Calibri" panose="020F0502020204030204" pitchFamily="34" charset="0"/>
                <a:cs typeface="Arial"/>
              </a:rPr>
              <a:t>We are hoping for a “one-stop shop” area.</a:t>
            </a:r>
            <a:endParaRPr lang="en-US">
              <a:effectLst/>
              <a:latin typeface="Arial"/>
              <a:ea typeface="Calibri" panose="020F0502020204030204" pitchFamily="34" charset="0"/>
              <a:cs typeface="Arial"/>
            </a:endParaRPr>
          </a:p>
          <a:p>
            <a:pPr marL="457200" indent="-457200" algn="l">
              <a:lnSpc>
                <a:spcPct val="100000"/>
              </a:lnSpc>
              <a:spcBef>
                <a:spcPts val="600"/>
              </a:spcBef>
              <a:spcAft>
                <a:spcPts val="600"/>
              </a:spcAft>
              <a:buFont typeface="Arial" panose="020B0604020202020204" pitchFamily="34" charset="0"/>
              <a:buChar char="•"/>
            </a:pPr>
            <a:endParaRPr lang="en-US">
              <a:effectLst/>
              <a:latin typeface="Arial"/>
              <a:ea typeface="Calibri" panose="020F0502020204030204" pitchFamily="34" charset="0"/>
              <a:cs typeface="Arial"/>
            </a:endParaRPr>
          </a:p>
          <a:p>
            <a:pPr algn="l">
              <a:lnSpc>
                <a:spcPct val="100000"/>
              </a:lnSpc>
              <a:spcBef>
                <a:spcPts val="600"/>
              </a:spcBef>
              <a:spcAft>
                <a:spcPts val="600"/>
              </a:spcAft>
            </a:pPr>
            <a:endParaRPr lang="en-US">
              <a:latin typeface="Arial"/>
              <a:ea typeface="Calibri" panose="020F0502020204030204" pitchFamily="34" charset="0"/>
              <a:cs typeface="Arial"/>
            </a:endParaRPr>
          </a:p>
        </p:txBody>
      </p:sp>
    </p:spTree>
    <p:custDataLst>
      <p:tags r:id="rId1"/>
    </p:custDataLst>
    <p:extLst>
      <p:ext uri="{BB962C8B-B14F-4D97-AF65-F5344CB8AC3E}">
        <p14:creationId xmlns:p14="http://schemas.microsoft.com/office/powerpoint/2010/main" val="29423468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FE452-A322-2BEA-F239-B14642019A3B}"/>
              </a:ext>
            </a:extLst>
          </p:cNvPr>
          <p:cNvSpPr>
            <a:spLocks noGrp="1"/>
          </p:cNvSpPr>
          <p:nvPr>
            <p:ph type="title"/>
          </p:nvPr>
        </p:nvSpPr>
        <p:spPr/>
        <p:txBody>
          <a:bodyPr/>
          <a:lstStyle/>
          <a:p>
            <a:r>
              <a:rPr lang="en-US"/>
              <a:t>New online cost report</a:t>
            </a:r>
          </a:p>
        </p:txBody>
      </p:sp>
      <p:sp>
        <p:nvSpPr>
          <p:cNvPr id="4" name="Footer Placeholder 3">
            <a:extLst>
              <a:ext uri="{FF2B5EF4-FFF2-40B4-BE49-F238E27FC236}">
                <a16:creationId xmlns:a16="http://schemas.microsoft.com/office/drawing/2014/main" id="{99CE62D3-C45A-85D4-17A6-01D5F306A133}"/>
              </a:ext>
            </a:extLst>
          </p:cNvPr>
          <p:cNvSpPr>
            <a:spLocks noGrp="1"/>
          </p:cNvSpPr>
          <p:nvPr>
            <p:ph type="ftr" sz="quarter" idx="3"/>
          </p:nvPr>
        </p:nvSpPr>
        <p:spPr/>
        <p:txBody>
          <a:bodyPr/>
          <a:lstStyle/>
          <a:p>
            <a:r>
              <a:rPr lang="en-US"/>
              <a:t>&lt;#&gt;</a:t>
            </a:r>
          </a:p>
        </p:txBody>
      </p:sp>
      <p:pic>
        <p:nvPicPr>
          <p:cNvPr id="12" name="Picture 11">
            <a:extLst>
              <a:ext uri="{FF2B5EF4-FFF2-40B4-BE49-F238E27FC236}">
                <a16:creationId xmlns:a16="http://schemas.microsoft.com/office/drawing/2014/main" id="{A1964973-586A-85F2-E239-8DE7FFFD10DA}"/>
              </a:ext>
            </a:extLst>
          </p:cNvPr>
          <p:cNvPicPr>
            <a:picLocks noChangeAspect="1"/>
          </p:cNvPicPr>
          <p:nvPr/>
        </p:nvPicPr>
        <p:blipFill>
          <a:blip r:embed="rId3"/>
          <a:stretch>
            <a:fillRect/>
          </a:stretch>
        </p:blipFill>
        <p:spPr>
          <a:xfrm>
            <a:off x="5377190" y="2399072"/>
            <a:ext cx="6064038" cy="3359692"/>
          </a:xfrm>
          <a:prstGeom prst="rect">
            <a:avLst/>
          </a:prstGeom>
        </p:spPr>
      </p:pic>
      <p:sp>
        <p:nvSpPr>
          <p:cNvPr id="14" name="Content Placeholder 13">
            <a:extLst>
              <a:ext uri="{FF2B5EF4-FFF2-40B4-BE49-F238E27FC236}">
                <a16:creationId xmlns:a16="http://schemas.microsoft.com/office/drawing/2014/main" id="{2AEB321B-9105-34D5-BAB2-F5EAA460EA8B}"/>
              </a:ext>
            </a:extLst>
          </p:cNvPr>
          <p:cNvSpPr>
            <a:spLocks noGrp="1"/>
          </p:cNvSpPr>
          <p:nvPr>
            <p:ph idx="1"/>
          </p:nvPr>
        </p:nvSpPr>
        <p:spPr>
          <a:xfrm>
            <a:off x="452985" y="6007507"/>
            <a:ext cx="4777776" cy="374453"/>
          </a:xfrm>
        </p:spPr>
        <p:txBody>
          <a:bodyPr>
            <a:normAutofit fontScale="55000" lnSpcReduction="20000"/>
          </a:bodyPr>
          <a:lstStyle/>
          <a:p>
            <a:r>
              <a:rPr lang="en-US"/>
              <a:t>Actual screen shots from new on-line cost report</a:t>
            </a:r>
          </a:p>
        </p:txBody>
      </p:sp>
      <p:pic>
        <p:nvPicPr>
          <p:cNvPr id="16" name="Picture 15">
            <a:extLst>
              <a:ext uri="{FF2B5EF4-FFF2-40B4-BE49-F238E27FC236}">
                <a16:creationId xmlns:a16="http://schemas.microsoft.com/office/drawing/2014/main" id="{7E0AE3A9-957E-320F-61FE-91D2063582E9}"/>
              </a:ext>
            </a:extLst>
          </p:cNvPr>
          <p:cNvPicPr>
            <a:picLocks noChangeAspect="1"/>
          </p:cNvPicPr>
          <p:nvPr/>
        </p:nvPicPr>
        <p:blipFill>
          <a:blip r:embed="rId4"/>
          <a:stretch>
            <a:fillRect/>
          </a:stretch>
        </p:blipFill>
        <p:spPr>
          <a:xfrm>
            <a:off x="364496" y="1432519"/>
            <a:ext cx="4777776" cy="4100757"/>
          </a:xfrm>
          <a:prstGeom prst="rect">
            <a:avLst/>
          </a:prstGeom>
        </p:spPr>
      </p:pic>
    </p:spTree>
    <p:extLst>
      <p:ext uri="{BB962C8B-B14F-4D97-AF65-F5344CB8AC3E}">
        <p14:creationId xmlns:p14="http://schemas.microsoft.com/office/powerpoint/2010/main" val="24651789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DF3204-BCD7-5914-A072-6C3E204025C2}"/>
              </a:ext>
            </a:extLst>
          </p:cNvPr>
          <p:cNvPicPr>
            <a:picLocks noChangeAspect="1"/>
          </p:cNvPicPr>
          <p:nvPr/>
        </p:nvPicPr>
        <p:blipFill rotWithShape="1">
          <a:blip r:embed="rId4"/>
          <a:srcRect l="6614" t="1787" r="10770"/>
          <a:stretch/>
        </p:blipFill>
        <p:spPr>
          <a:xfrm>
            <a:off x="8088086" y="2015835"/>
            <a:ext cx="4005943" cy="4842164"/>
          </a:xfrm>
          <a:prstGeom prst="rect">
            <a:avLst/>
          </a:prstGeom>
        </p:spPr>
      </p:pic>
      <p:sp>
        <p:nvSpPr>
          <p:cNvPr id="2" name="Title 1">
            <a:extLst>
              <a:ext uri="{FF2B5EF4-FFF2-40B4-BE49-F238E27FC236}">
                <a16:creationId xmlns:a16="http://schemas.microsoft.com/office/drawing/2014/main" id="{836778EC-C88D-78E4-6F2B-3C11C6C6E6F6}"/>
              </a:ext>
            </a:extLst>
          </p:cNvPr>
          <p:cNvSpPr>
            <a:spLocks noGrp="1"/>
          </p:cNvSpPr>
          <p:nvPr>
            <p:ph type="title"/>
          </p:nvPr>
        </p:nvSpPr>
        <p:spPr/>
        <p:txBody>
          <a:bodyPr/>
          <a:lstStyle/>
          <a:p>
            <a:r>
              <a:rPr lang="en-US">
                <a:latin typeface="Arial"/>
                <a:cs typeface="Arial"/>
              </a:rPr>
              <a:t>What's Next?</a:t>
            </a:r>
            <a:endParaRPr lang="en-US"/>
          </a:p>
        </p:txBody>
      </p:sp>
      <p:sp>
        <p:nvSpPr>
          <p:cNvPr id="3" name="Content Placeholder 2">
            <a:extLst>
              <a:ext uri="{FF2B5EF4-FFF2-40B4-BE49-F238E27FC236}">
                <a16:creationId xmlns:a16="http://schemas.microsoft.com/office/drawing/2014/main" id="{E412C78E-DA46-7738-4339-C965FEECE3B8}"/>
              </a:ext>
            </a:extLst>
          </p:cNvPr>
          <p:cNvSpPr>
            <a:spLocks noGrp="1"/>
          </p:cNvSpPr>
          <p:nvPr>
            <p:ph idx="1"/>
          </p:nvPr>
        </p:nvSpPr>
        <p:spPr>
          <a:xfrm>
            <a:off x="97971" y="1534887"/>
            <a:ext cx="8422822" cy="5410198"/>
          </a:xfrm>
        </p:spPr>
        <p:txBody>
          <a:bodyPr vert="horz" lIns="91440" tIns="45720" rIns="91440" bIns="45720" rtlCol="0" anchor="t">
            <a:normAutofit/>
          </a:bodyPr>
          <a:lstStyle/>
          <a:p>
            <a:pPr>
              <a:lnSpc>
                <a:spcPct val="120000"/>
              </a:lnSpc>
              <a:spcBef>
                <a:spcPts val="0"/>
              </a:spcBef>
              <a:spcAft>
                <a:spcPts val="600"/>
              </a:spcAft>
            </a:pPr>
            <a:r>
              <a:rPr lang="en-US" sz="2300" b="1">
                <a:latin typeface="Arial"/>
                <a:cs typeface="Arial"/>
              </a:rPr>
              <a:t>Audit Process</a:t>
            </a:r>
          </a:p>
          <a:p>
            <a:pPr marL="1143000" lvl="1" indent="-457200">
              <a:lnSpc>
                <a:spcPct val="120000"/>
              </a:lnSpc>
              <a:spcBef>
                <a:spcPts val="0"/>
              </a:spcBef>
              <a:spcAft>
                <a:spcPts val="600"/>
              </a:spcAft>
              <a:buFont typeface="Courier New" panose="02070309020205020404" pitchFamily="49" charset="0"/>
              <a:buChar char="o"/>
            </a:pPr>
            <a:r>
              <a:rPr lang="en-US" sz="2300">
                <a:latin typeface="Arial"/>
                <a:cs typeface="Arial"/>
              </a:rPr>
              <a:t>Efforts continue to evaluate the process and implement changes to further decrease the audit timeline.  </a:t>
            </a:r>
          </a:p>
          <a:p>
            <a:pPr marL="1143000" lvl="1" indent="-457200">
              <a:lnSpc>
                <a:spcPct val="120000"/>
              </a:lnSpc>
              <a:spcBef>
                <a:spcPts val="0"/>
              </a:spcBef>
              <a:spcAft>
                <a:spcPts val="600"/>
              </a:spcAft>
              <a:buFont typeface="Courier New" panose="02070309020205020404" pitchFamily="49" charset="0"/>
              <a:buChar char="o"/>
            </a:pPr>
            <a:endParaRPr lang="en-US" sz="2300"/>
          </a:p>
          <a:p>
            <a:pPr>
              <a:lnSpc>
                <a:spcPct val="120000"/>
              </a:lnSpc>
              <a:spcBef>
                <a:spcPts val="0"/>
              </a:spcBef>
              <a:spcAft>
                <a:spcPts val="600"/>
              </a:spcAft>
            </a:pPr>
            <a:r>
              <a:rPr lang="en-US" sz="2300" b="1">
                <a:latin typeface="Arial"/>
                <a:cs typeface="Arial"/>
              </a:rPr>
              <a:t>Communication</a:t>
            </a:r>
          </a:p>
          <a:p>
            <a:pPr marL="1143000" indent="-342900">
              <a:lnSpc>
                <a:spcPct val="120000"/>
              </a:lnSpc>
              <a:spcBef>
                <a:spcPts val="0"/>
              </a:spcBef>
              <a:spcAft>
                <a:spcPts val="600"/>
              </a:spcAft>
              <a:buFont typeface="Courier New" panose="02070309020205020404" pitchFamily="49" charset="0"/>
              <a:buChar char="o"/>
            </a:pPr>
            <a:r>
              <a:rPr lang="en-US" sz="2300">
                <a:latin typeface="Arial"/>
                <a:cs typeface="Arial"/>
              </a:rPr>
              <a:t>We will continue with quarterly presentations/meetings.</a:t>
            </a:r>
          </a:p>
          <a:p>
            <a:pPr marL="1143000" indent="-342900">
              <a:lnSpc>
                <a:spcPct val="120000"/>
              </a:lnSpc>
              <a:spcBef>
                <a:spcPts val="0"/>
              </a:spcBef>
              <a:spcAft>
                <a:spcPts val="600"/>
              </a:spcAft>
              <a:buFont typeface="Courier New" panose="02070309020205020404" pitchFamily="49" charset="0"/>
              <a:buChar char="o"/>
            </a:pPr>
            <a:r>
              <a:rPr lang="en-US" sz="2300">
                <a:latin typeface="Arial"/>
                <a:cs typeface="Arial"/>
              </a:rPr>
              <a:t>In months when presentations/meetings are not held, our team may release “Newsletters” sharing information</a:t>
            </a:r>
          </a:p>
          <a:p>
            <a:pPr>
              <a:lnSpc>
                <a:spcPct val="120000"/>
              </a:lnSpc>
              <a:spcBef>
                <a:spcPts val="0"/>
              </a:spcBef>
              <a:spcAft>
                <a:spcPts val="600"/>
              </a:spcAft>
            </a:pPr>
            <a:endParaRPr lang="en-US" sz="2300" b="1"/>
          </a:p>
        </p:txBody>
      </p:sp>
      <p:sp>
        <p:nvSpPr>
          <p:cNvPr id="4" name="Footer Placeholder 3">
            <a:extLst>
              <a:ext uri="{FF2B5EF4-FFF2-40B4-BE49-F238E27FC236}">
                <a16:creationId xmlns:a16="http://schemas.microsoft.com/office/drawing/2014/main" id="{1091AFDF-C4A3-1875-3501-64B1F99BFA17}"/>
              </a:ext>
            </a:extLst>
          </p:cNvPr>
          <p:cNvSpPr>
            <a:spLocks noGrp="1"/>
          </p:cNvSpPr>
          <p:nvPr>
            <p:ph type="ftr" sz="quarter" idx="3"/>
          </p:nvPr>
        </p:nvSpPr>
        <p:spPr/>
        <p:txBody>
          <a:bodyPr/>
          <a:lstStyle/>
          <a:p>
            <a:endParaRPr lang="en-US">
              <a:cs typeface="Calibri"/>
            </a:endParaRPr>
          </a:p>
        </p:txBody>
      </p:sp>
    </p:spTree>
    <p:custDataLst>
      <p:tags r:id="rId1"/>
    </p:custDataLst>
    <p:extLst>
      <p:ext uri="{BB962C8B-B14F-4D97-AF65-F5344CB8AC3E}">
        <p14:creationId xmlns:p14="http://schemas.microsoft.com/office/powerpoint/2010/main" val="26041405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A271B-1F59-4F63-912E-F660CB2B35DC}"/>
              </a:ext>
            </a:extLst>
          </p:cNvPr>
          <p:cNvSpPr>
            <a:spLocks noGrp="1"/>
          </p:cNvSpPr>
          <p:nvPr>
            <p:ph type="title"/>
          </p:nvPr>
        </p:nvSpPr>
        <p:spPr>
          <a:xfrm>
            <a:off x="1130269" y="2419722"/>
            <a:ext cx="9603275" cy="617237"/>
          </a:xfrm>
        </p:spPr>
        <p:txBody>
          <a:bodyPr>
            <a:normAutofit fontScale="90000"/>
          </a:bodyPr>
          <a:lstStyle/>
          <a:p>
            <a:r>
              <a:rPr lang="en-US" sz="4900" b="1"/>
              <a:t>Any Questions Now?</a:t>
            </a:r>
            <a:r>
              <a:rPr lang="en-US" b="1"/>
              <a:t/>
            </a:r>
            <a:br>
              <a:rPr lang="en-US" b="1"/>
            </a:br>
            <a:endParaRPr lang="en-US"/>
          </a:p>
        </p:txBody>
      </p:sp>
      <p:sp>
        <p:nvSpPr>
          <p:cNvPr id="3" name="Content Placeholder 2">
            <a:extLst>
              <a:ext uri="{FF2B5EF4-FFF2-40B4-BE49-F238E27FC236}">
                <a16:creationId xmlns:a16="http://schemas.microsoft.com/office/drawing/2014/main" id="{56BC97D8-FFF7-4B32-B226-FAE5320E71CB}"/>
              </a:ext>
            </a:extLst>
          </p:cNvPr>
          <p:cNvSpPr>
            <a:spLocks noGrp="1"/>
          </p:cNvSpPr>
          <p:nvPr>
            <p:ph idx="1"/>
          </p:nvPr>
        </p:nvSpPr>
        <p:spPr>
          <a:xfrm>
            <a:off x="308349" y="2327564"/>
            <a:ext cx="11575301" cy="4114800"/>
          </a:xfrm>
        </p:spPr>
        <p:txBody>
          <a:bodyPr>
            <a:normAutofit fontScale="85000" lnSpcReduction="20000"/>
          </a:bodyPr>
          <a:lstStyle/>
          <a:p>
            <a:pPr marL="0" indent="0">
              <a:buNone/>
            </a:pPr>
            <a:r>
              <a:rPr lang="en-US" sz="4000"/>
              <a:t>LTC Cost Reporting or Audit Questions: </a:t>
            </a:r>
          </a:p>
          <a:p>
            <a:pPr marL="0" indent="0">
              <a:buNone/>
            </a:pPr>
            <a:r>
              <a:rPr lang="en-US" sz="4000">
                <a:hlinkClick r:id="rId4"/>
              </a:rPr>
              <a:t>DARS@michigan.gov</a:t>
            </a:r>
            <a:endParaRPr lang="en-US" sz="4000"/>
          </a:p>
          <a:p>
            <a:pPr marL="0" indent="0">
              <a:buNone/>
            </a:pPr>
            <a:endParaRPr lang="en-US" sz="4000" b="1"/>
          </a:p>
          <a:p>
            <a:pPr marL="0" indent="0">
              <a:buNone/>
            </a:pPr>
            <a:r>
              <a:rPr lang="en-US" sz="4000"/>
              <a:t>LTC Policy Questions:  </a:t>
            </a:r>
          </a:p>
          <a:p>
            <a:pPr marL="0" indent="0">
              <a:buNone/>
            </a:pPr>
            <a:r>
              <a:rPr lang="en-US" sz="4000" u="sng">
                <a:solidFill>
                  <a:srgbClr val="0070C0"/>
                </a:solidFill>
                <a:hlinkClick r:id="rId5"/>
              </a:rPr>
              <a:t>walkerk32@michigan.gov</a:t>
            </a:r>
            <a:endParaRPr lang="en-US" sz="4000" u="sng">
              <a:solidFill>
                <a:srgbClr val="0070C0"/>
              </a:solidFill>
            </a:endParaRPr>
          </a:p>
          <a:p>
            <a:pPr marL="0" indent="0">
              <a:buNone/>
            </a:pPr>
            <a:endParaRPr lang="en-US" sz="4000" u="sng">
              <a:solidFill>
                <a:srgbClr val="0070C0"/>
              </a:solidFill>
            </a:endParaRPr>
          </a:p>
          <a:p>
            <a:pPr marL="0" indent="0">
              <a:buNone/>
            </a:pPr>
            <a:r>
              <a:rPr lang="en-US" sz="4000"/>
              <a:t>QAAP Assessment Questions: </a:t>
            </a:r>
          </a:p>
          <a:p>
            <a:pPr marL="0" indent="0">
              <a:buNone/>
            </a:pPr>
            <a:r>
              <a:rPr lang="en-US" sz="4000" u="sng">
                <a:solidFill>
                  <a:srgbClr val="0070C0"/>
                </a:solidFill>
              </a:rPr>
              <a:t>schneiderm4@michigan.gov </a:t>
            </a:r>
          </a:p>
          <a:p>
            <a:pPr algn="ctr"/>
            <a:endParaRPr lang="en-US"/>
          </a:p>
        </p:txBody>
      </p:sp>
      <p:sp>
        <p:nvSpPr>
          <p:cNvPr id="5" name="Title 1">
            <a:extLst>
              <a:ext uri="{FF2B5EF4-FFF2-40B4-BE49-F238E27FC236}">
                <a16:creationId xmlns:a16="http://schemas.microsoft.com/office/drawing/2014/main" id="{D3E929D9-8D5A-4685-BAEE-051F74E445E5}"/>
              </a:ext>
            </a:extLst>
          </p:cNvPr>
          <p:cNvSpPr txBox="1">
            <a:spLocks/>
          </p:cNvSpPr>
          <p:nvPr/>
        </p:nvSpPr>
        <p:spPr>
          <a:xfrm>
            <a:off x="-383045" y="1524796"/>
            <a:ext cx="9603275" cy="104923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ctr"/>
            <a:r>
              <a:rPr lang="en-US" sz="4400" b="1">
                <a:latin typeface="Arial"/>
                <a:cs typeface="Arial"/>
              </a:rPr>
              <a:t>If you think of questions later?</a:t>
            </a:r>
            <a:r>
              <a:rPr lang="en-US" sz="3600" b="1">
                <a:latin typeface="Arial"/>
                <a:cs typeface="Arial"/>
              </a:rPr>
              <a:t/>
            </a:r>
            <a:br>
              <a:rPr lang="en-US" sz="3600" b="1">
                <a:latin typeface="Arial"/>
                <a:cs typeface="Arial"/>
              </a:rPr>
            </a:br>
            <a:endParaRPr lang="en-US" sz="3600" b="1">
              <a:latin typeface="Arial"/>
              <a:cs typeface="Arial"/>
            </a:endParaRPr>
          </a:p>
        </p:txBody>
      </p:sp>
      <p:pic>
        <p:nvPicPr>
          <p:cNvPr id="4" name="Picture 3">
            <a:extLst>
              <a:ext uri="{FF2B5EF4-FFF2-40B4-BE49-F238E27FC236}">
                <a16:creationId xmlns:a16="http://schemas.microsoft.com/office/drawing/2014/main" id="{43435DF1-BF58-F562-6A7F-EFDF9C0C7E9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088" b="89706" l="9730" r="89730">
                        <a14:foregroundMark x1="48649" y1="13235" x2="50270" y2="8088"/>
                        <a14:foregroundMark x1="45946" y1="10662" x2="35135" y2="10662"/>
                        <a14:foregroundMark x1="42162" y1="51103" x2="40000" y2="52574"/>
                        <a14:foregroundMark x1="36757" y1="52574" x2="36757" y2="52574"/>
                        <a14:foregroundMark x1="38919" y1="53676" x2="38919" y2="53676"/>
                      </a14:backgroundRemoval>
                    </a14:imgEffect>
                  </a14:imgLayer>
                </a14:imgProps>
              </a:ext>
            </a:extLst>
          </a:blip>
          <a:stretch>
            <a:fillRect/>
          </a:stretch>
        </p:blipFill>
        <p:spPr>
          <a:xfrm>
            <a:off x="8323914" y="2049413"/>
            <a:ext cx="2919050" cy="4291792"/>
          </a:xfrm>
          <a:prstGeom prst="rect">
            <a:avLst/>
          </a:prstGeom>
        </p:spPr>
      </p:pic>
    </p:spTree>
    <p:custDataLst>
      <p:tags r:id="rId1"/>
    </p:custDataLst>
    <p:extLst>
      <p:ext uri="{BB962C8B-B14F-4D97-AF65-F5344CB8AC3E}">
        <p14:creationId xmlns:p14="http://schemas.microsoft.com/office/powerpoint/2010/main" val="29929642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7" name="Rectangle 4106">
            <a:extLst>
              <a:ext uri="{FF2B5EF4-FFF2-40B4-BE49-F238E27FC236}">
                <a16:creationId xmlns:a16="http://schemas.microsoft.com/office/drawing/2014/main" id="{848F64AA-5BE2-4280-BEFA-DC288118FC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2" name="Picture 6" descr="Support, trust and help from caregiver or nurse walking with senior man or patient in retirement home with healthcare insurance. Hands of female medical worker and alzheimers male with hospice care">
            <a:extLst>
              <a:ext uri="{FF2B5EF4-FFF2-40B4-BE49-F238E27FC236}">
                <a16:creationId xmlns:a16="http://schemas.microsoft.com/office/drawing/2014/main" id="{2F2139CE-6BF2-5ADA-BC64-9EB622A504AC}"/>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6145" r="2" b="10295"/>
          <a:stretch/>
        </p:blipFill>
        <p:spPr bwMode="auto">
          <a:xfrm>
            <a:off x="20" y="2"/>
            <a:ext cx="7534620" cy="4197368"/>
          </a:xfrm>
          <a:custGeom>
            <a:avLst/>
            <a:gdLst/>
            <a:ahLst/>
            <a:cxnLst/>
            <a:rect l="l" t="t" r="r" b="b"/>
            <a:pathLst>
              <a:path w="7534640" h="4197368">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509063" y="4095753"/>
                  <a:pt x="4453918" y="4128339"/>
                  <a:pt x="4430941" y="4172622"/>
                </a:cubicBezTo>
                <a:lnTo>
                  <a:pt x="4423415" y="4197368"/>
                </a:lnTo>
                <a:lnTo>
                  <a:pt x="0" y="4197368"/>
                </a:lnTo>
                <a:close/>
              </a:path>
            </a:pathLst>
          </a:custGeom>
          <a:noFill/>
          <a:extLst>
            <a:ext uri="{909E8E84-426E-40DD-AFC4-6F175D3DCCD1}">
              <a14:hiddenFill xmlns:a14="http://schemas.microsoft.com/office/drawing/2010/main">
                <a:solidFill>
                  <a:srgbClr val="FFFFFF"/>
                </a:solidFill>
              </a14:hiddenFill>
            </a:ext>
          </a:extLst>
        </p:spPr>
      </p:pic>
      <p:pic>
        <p:nvPicPr>
          <p:cNvPr id="4098" name="Picture 2" descr="Caregiver, nurse or senior black man on a couch, retirement or help with healthcare or walking stick. Male person with a disability, patient or medical professional with support, recovery or healing">
            <a:extLst>
              <a:ext uri="{FF2B5EF4-FFF2-40B4-BE49-F238E27FC236}">
                <a16:creationId xmlns:a16="http://schemas.microsoft.com/office/drawing/2014/main" id="{39582881-A109-BBEF-246F-18D03146CFA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1963" b="-1"/>
          <a:stretch/>
        </p:blipFill>
        <p:spPr bwMode="auto">
          <a:xfrm>
            <a:off x="7653536" y="1"/>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a:noFill/>
          <a:extLst>
            <a:ext uri="{909E8E84-426E-40DD-AFC4-6F175D3DCCD1}">
              <a14:hiddenFill xmlns:a14="http://schemas.microsoft.com/office/drawing/2010/main">
                <a:solidFill>
                  <a:srgbClr val="FFFFFF"/>
                </a:solidFill>
              </a14:hiddenFill>
            </a:ext>
          </a:extLst>
        </p:spPr>
      </p:pic>
      <p:pic>
        <p:nvPicPr>
          <p:cNvPr id="4100" name="Picture 4" descr="Caregiver doing regular check-up of senior woman in her home.">
            <a:extLst>
              <a:ext uri="{FF2B5EF4-FFF2-40B4-BE49-F238E27FC236}">
                <a16:creationId xmlns:a16="http://schemas.microsoft.com/office/drawing/2014/main" id="{5159704C-54A0-6C44-BCEF-83442B7BCB9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8036" b="14650"/>
          <a:stretch/>
        </p:blipFill>
        <p:spPr bwMode="auto">
          <a:xfrm>
            <a:off x="1" y="4316255"/>
            <a:ext cx="6836850" cy="2541737"/>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1FDAC27-0AF3-8DEE-BCFA-A6E2E5F1AAB6}"/>
              </a:ext>
            </a:extLst>
          </p:cNvPr>
          <p:cNvSpPr>
            <a:spLocks noGrp="1"/>
          </p:cNvSpPr>
          <p:nvPr>
            <p:ph type="title"/>
          </p:nvPr>
        </p:nvSpPr>
        <p:spPr>
          <a:xfrm>
            <a:off x="6343650" y="3996130"/>
            <a:ext cx="5505814" cy="1576910"/>
          </a:xfrm>
        </p:spPr>
        <p:txBody>
          <a:bodyPr vert="horz" lIns="91440" tIns="45720" rIns="91440" bIns="45720" rtlCol="0" anchor="b">
            <a:normAutofit/>
          </a:bodyPr>
          <a:lstStyle/>
          <a:p>
            <a:pPr algn="ctr"/>
            <a:r>
              <a:rPr lang="en-US" sz="4400" b="1" kern="1200">
                <a:solidFill>
                  <a:schemeClr val="tx1"/>
                </a:solidFill>
                <a:latin typeface="Arial"/>
                <a:cs typeface="Arial"/>
              </a:rPr>
              <a:t>Thank You</a:t>
            </a:r>
            <a:endParaRPr lang="en-US"/>
          </a:p>
        </p:txBody>
      </p:sp>
    </p:spTree>
    <p:custDataLst>
      <p:tags r:id="rId1"/>
    </p:custDataLst>
    <p:extLst>
      <p:ext uri="{BB962C8B-B14F-4D97-AF65-F5344CB8AC3E}">
        <p14:creationId xmlns:p14="http://schemas.microsoft.com/office/powerpoint/2010/main" val="16482318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Vkj3ul37"/>
  <p:tag name="ARTICULATE_PROJECT_OPEN" val="0"/>
  <p:tag name="ARTICULATE_SLIDE_COUNT" val="4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3a7a42aa-5305-4694-acf2-1de7838bbd2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5F623AF2D0C34689735F9415A18EB3" ma:contentTypeVersion="13" ma:contentTypeDescription="Create a new document." ma:contentTypeScope="" ma:versionID="9e24f172ba801a305329b9e71a92c907">
  <xsd:schema xmlns:xsd="http://www.w3.org/2001/XMLSchema" xmlns:xs="http://www.w3.org/2001/XMLSchema" xmlns:p="http://schemas.microsoft.com/office/2006/metadata/properties" xmlns:ns3="3a7a42aa-5305-4694-acf2-1de7838bbd25" xmlns:ns4="e142c76b-91b6-4a48-9323-9d0b1169a010" targetNamespace="http://schemas.microsoft.com/office/2006/metadata/properties" ma:root="true" ma:fieldsID="41ae5e898e8cfbae36e6000e199d0a27" ns3:_="" ns4:_="">
    <xsd:import namespace="3a7a42aa-5305-4694-acf2-1de7838bbd25"/>
    <xsd:import namespace="e142c76b-91b6-4a48-9323-9d0b1169a01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LengthInSeconds" minOccurs="0"/>
                <xsd:element ref="ns3:MediaServiceOCR"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7a42aa-5305-4694-acf2-1de7838bbd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42c76b-91b6-4a48-9323-9d0b1169a01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025E6F-3E50-4E10-BC95-30D9B4B33FE5}">
  <ds:schemaRefs>
    <ds:schemaRef ds:uri="http://schemas.microsoft.com/sharepoint/v3/contenttype/forms"/>
  </ds:schemaRefs>
</ds:datastoreItem>
</file>

<file path=customXml/itemProps2.xml><?xml version="1.0" encoding="utf-8"?>
<ds:datastoreItem xmlns:ds="http://schemas.openxmlformats.org/officeDocument/2006/customXml" ds:itemID="{3352D83C-18C1-479F-99FC-608D316E7C14}">
  <ds:schemaRefs>
    <ds:schemaRef ds:uri="http://purl.org/dc/dcmitype/"/>
    <ds:schemaRef ds:uri="http://schemas.microsoft.com/office/2006/documentManagement/types"/>
    <ds:schemaRef ds:uri="http://purl.org/dc/elements/1.1/"/>
    <ds:schemaRef ds:uri="http://schemas.microsoft.com/office/2006/metadata/properties"/>
    <ds:schemaRef ds:uri="http://schemas.microsoft.com/office/infopath/2007/PartnerControls"/>
    <ds:schemaRef ds:uri="3a7a42aa-5305-4694-acf2-1de7838bbd25"/>
    <ds:schemaRef ds:uri="http://purl.org/dc/terms/"/>
    <ds:schemaRef ds:uri="http://schemas.openxmlformats.org/package/2006/metadata/core-properties"/>
    <ds:schemaRef ds:uri="e142c76b-91b6-4a48-9323-9d0b1169a010"/>
    <ds:schemaRef ds:uri="http://www.w3.org/XML/1998/namespace"/>
  </ds:schemaRefs>
</ds:datastoreItem>
</file>

<file path=customXml/itemProps3.xml><?xml version="1.0" encoding="utf-8"?>
<ds:datastoreItem xmlns:ds="http://schemas.openxmlformats.org/officeDocument/2006/customXml" ds:itemID="{387C4F68-000C-4782-A987-4476563F5721}">
  <ds:schemaRefs>
    <ds:schemaRef ds:uri="3a7a42aa-5305-4694-acf2-1de7838bbd25"/>
    <ds:schemaRef ds:uri="e142c76b-91b6-4a48-9323-9d0b1169a0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5042</Words>
  <Application>Microsoft Office PowerPoint</Application>
  <PresentationFormat>Widescreen</PresentationFormat>
  <Paragraphs>423</Paragraphs>
  <Slides>62</Slides>
  <Notes>62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62</vt:i4>
      </vt:variant>
    </vt:vector>
  </HeadingPairs>
  <TitlesOfParts>
    <vt:vector size="70" baseType="lpstr">
      <vt:lpstr>Arial</vt:lpstr>
      <vt:lpstr>Calibri</vt:lpstr>
      <vt:lpstr>Courier New</vt:lpstr>
      <vt:lpstr>Symbol</vt:lpstr>
      <vt:lpstr>Times New Roman</vt:lpstr>
      <vt:lpstr>Wingdings</vt:lpstr>
      <vt:lpstr>Office Theme</vt:lpstr>
      <vt:lpstr>Office Theme</vt:lpstr>
      <vt:lpstr>MDHHS Nursing Facility  Reimbursement Webinar</vt:lpstr>
      <vt:lpstr>Welcome and Meeting Objectives</vt:lpstr>
      <vt:lpstr>Housekeeping Items</vt:lpstr>
      <vt:lpstr>Housekeeping Items</vt:lpstr>
      <vt:lpstr>PowerPoint Presentation</vt:lpstr>
      <vt:lpstr>PowerPoint Presentation</vt:lpstr>
      <vt:lpstr>PowerPoint Presentation</vt:lpstr>
      <vt:lpstr>Re-Organization</vt:lpstr>
      <vt:lpstr>Re-Organization</vt:lpstr>
      <vt:lpstr>Agenda</vt:lpstr>
      <vt:lpstr>Cost Report Overview</vt:lpstr>
      <vt:lpstr>PowerPoint Presentation</vt:lpstr>
      <vt:lpstr>PowerPoint Presentation</vt:lpstr>
      <vt:lpstr>PowerPoint Presentation</vt:lpstr>
      <vt:lpstr>PowerPoint Presentation</vt:lpstr>
      <vt:lpstr>PowerPoint Presentation</vt:lpstr>
      <vt:lpstr>PowerPoint Presentation</vt:lpstr>
      <vt:lpstr>Special Reporting Considerations</vt:lpstr>
      <vt:lpstr>PowerPoint Presentation</vt:lpstr>
      <vt:lpstr>PowerPoint Presentation</vt:lpstr>
      <vt:lpstr>PowerPoint Presentation</vt:lpstr>
      <vt:lpstr>Direct Care Wage Increase</vt:lpstr>
      <vt:lpstr>Direct Care Wage Increase</vt:lpstr>
      <vt:lpstr>Nursing Home Support Payments</vt:lpstr>
      <vt:lpstr>Nursing Home Support Payments</vt:lpstr>
      <vt:lpstr>Nursing Home Support Payments</vt:lpstr>
      <vt:lpstr>Civil Money Penalty Reinvestment</vt:lpstr>
      <vt:lpstr>Civil Money Penalty Reinvestment</vt:lpstr>
      <vt:lpstr>Paycheck Protection Program (PPP) Loans</vt:lpstr>
      <vt:lpstr>Paycheck Protection Program (PPP) Loans</vt:lpstr>
      <vt:lpstr>Paycheck Protection Program (PPP) Loans</vt:lpstr>
      <vt:lpstr>State &amp; Local Fiscal Recovery Fund</vt:lpstr>
      <vt:lpstr>State &amp; Local Fiscal Recovery Fund</vt:lpstr>
      <vt:lpstr>Other Federal, State or Local Funding</vt:lpstr>
      <vt:lpstr>Other Federal, State or Local Funding</vt:lpstr>
      <vt:lpstr>Non-Available Beds</vt:lpstr>
      <vt:lpstr>Non-Available Bed Plan </vt:lpstr>
      <vt:lpstr>Temporary Bed Flexibility- Isolation Beds  As of May 11, 2023</vt:lpstr>
      <vt:lpstr>Employee Retention Credit</vt:lpstr>
      <vt:lpstr>Employee Retention Credit</vt:lpstr>
      <vt:lpstr>Medication Aide Training Expenses</vt:lpstr>
      <vt:lpstr>Medication Aide Training Expenses Cont.</vt:lpstr>
      <vt:lpstr>Cost Report Errors/Return trends from the past year</vt:lpstr>
      <vt:lpstr>Cost Report Returns </vt:lpstr>
      <vt:lpstr>Common Cost Report Return Reasons</vt:lpstr>
      <vt:lpstr>Cost Report Audit Process </vt:lpstr>
      <vt:lpstr>Time Studies</vt:lpstr>
      <vt:lpstr>Audit Timeline</vt:lpstr>
      <vt:lpstr>Audit Timeline</vt:lpstr>
      <vt:lpstr>Audit Timeline</vt:lpstr>
      <vt:lpstr>Audit Timeline</vt:lpstr>
      <vt:lpstr>Audit Timeline</vt:lpstr>
      <vt:lpstr>Audit Timeline</vt:lpstr>
      <vt:lpstr>File Transfer Reminders </vt:lpstr>
      <vt:lpstr>File Transfer  </vt:lpstr>
      <vt:lpstr>What’s Next?</vt:lpstr>
      <vt:lpstr>Online Cost Report</vt:lpstr>
      <vt:lpstr>Online Cost Report</vt:lpstr>
      <vt:lpstr>New online cost report</vt:lpstr>
      <vt:lpstr>What's Next?</vt:lpstr>
      <vt:lpstr>Any Questions Now?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Lee, Vong</dc:creator>
  <cp:lastModifiedBy>Lisa Reibsome</cp:lastModifiedBy>
  <cp:revision>2</cp:revision>
  <cp:lastPrinted>2025-02-25T16:22:20Z</cp:lastPrinted>
  <dcterms:created xsi:type="dcterms:W3CDTF">2023-02-06T16:32:06Z</dcterms:created>
  <dcterms:modified xsi:type="dcterms:W3CDTF">2025-03-05T14:49:30Z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2fed65-62e7-46ea-af74-187e0c17143a_Enabled">
    <vt:lpwstr>true</vt:lpwstr>
  </property>
  <property fmtid="{D5CDD505-2E9C-101B-9397-08002B2CF9AE}" pid="3" name="MSIP_Label_3a2fed65-62e7-46ea-af74-187e0c17143a_SetDate">
    <vt:lpwstr>2023-03-21T16:21:15Z</vt:lpwstr>
  </property>
  <property fmtid="{D5CDD505-2E9C-101B-9397-08002B2CF9AE}" pid="4" name="MSIP_Label_3a2fed65-62e7-46ea-af74-187e0c17143a_Method">
    <vt:lpwstr>Privileged</vt:lpwstr>
  </property>
  <property fmtid="{D5CDD505-2E9C-101B-9397-08002B2CF9AE}" pid="5" name="MSIP_Label_3a2fed65-62e7-46ea-af74-187e0c17143a_Name">
    <vt:lpwstr>3a2fed65-62e7-46ea-af74-187e0c17143a</vt:lpwstr>
  </property>
  <property fmtid="{D5CDD505-2E9C-101B-9397-08002B2CF9AE}" pid="6" name="MSIP_Label_3a2fed65-62e7-46ea-af74-187e0c17143a_SiteId">
    <vt:lpwstr>d5fb7087-3777-42ad-966a-892ef47225d1</vt:lpwstr>
  </property>
  <property fmtid="{D5CDD505-2E9C-101B-9397-08002B2CF9AE}" pid="7" name="MSIP_Label_3a2fed65-62e7-46ea-af74-187e0c17143a_ActionId">
    <vt:lpwstr>58ac1235-80af-4f2d-b87b-9b7eea05dab5</vt:lpwstr>
  </property>
  <property fmtid="{D5CDD505-2E9C-101B-9397-08002B2CF9AE}" pid="8" name="MSIP_Label_3a2fed65-62e7-46ea-af74-187e0c17143a_ContentBits">
    <vt:lpwstr>0</vt:lpwstr>
  </property>
  <property fmtid="{D5CDD505-2E9C-101B-9397-08002B2CF9AE}" pid="9" name="ContentTypeId">
    <vt:lpwstr>0x0101004F5F623AF2D0C34689735F9415A18EB3</vt:lpwstr>
  </property>
  <property fmtid="{D5CDD505-2E9C-101B-9397-08002B2CF9AE}" pid="10" name="ArticulateGUID">
    <vt:lpwstr>BBF2745A-CFF7-4E4E-B982-86D5F8AD4B74</vt:lpwstr>
  </property>
  <property fmtid="{D5CDD505-2E9C-101B-9397-08002B2CF9AE}" pid="11" name="ArticulatePath">
    <vt:lpwstr>https://stateofmichigan.sharepoint.com/teams/insidedhhs/work/Documents/Forms &amp; Policies/2023_MDHHS_PPT_A_Formal</vt:lpwstr>
  </property>
</Properties>
</file>